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nton" charset="1" panose="00000500000000000000"/>
      <p:regular r:id="rId12"/>
    </p:embeddedFont>
    <p:embeddedFont>
      <p:font typeface="Anton Italics" charset="1" panose="00000500000000000000"/>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Roboto Mono" charset="1" panose="00000000000000000000"/>
      <p:regular r:id="rId18"/>
    </p:embeddedFont>
    <p:embeddedFont>
      <p:font typeface="Roboto Mono Bold" charset="1" panose="00000000000000000000"/>
      <p:regular r:id="rId19"/>
    </p:embeddedFont>
    <p:embeddedFont>
      <p:font typeface="Roboto Mono Italics" charset="1" panose="00000000000000000000"/>
      <p:regular r:id="rId20"/>
    </p:embeddedFont>
    <p:embeddedFont>
      <p:font typeface="Roboto Mono Bold Italics" charset="1" panose="00000000000000000000"/>
      <p:regular r:id="rId21"/>
    </p:embeddedFont>
    <p:embeddedFont>
      <p:font typeface="Roboto Mono Thin" charset="1" panose="00000000000000000000"/>
      <p:regular r:id="rId22"/>
    </p:embeddedFont>
    <p:embeddedFont>
      <p:font typeface="Roboto Mono Thin Italics" charset="1" panose="00000000000000000000"/>
      <p:regular r:id="rId23"/>
    </p:embeddedFont>
    <p:embeddedFont>
      <p:font typeface="Roboto Mono Light" charset="1" panose="00000000000000000000"/>
      <p:regular r:id="rId24"/>
    </p:embeddedFont>
    <p:embeddedFont>
      <p:font typeface="Roboto Mono Light Italics" charset="1" panose="00000000000000000000"/>
      <p:regular r:id="rId25"/>
    </p:embeddedFont>
    <p:embeddedFont>
      <p:font typeface="Roboto Mono Medium" charset="1" panose="00000000000000000000"/>
      <p:regular r:id="rId26"/>
    </p:embeddedFont>
    <p:embeddedFont>
      <p:font typeface="Roboto Mono Medium Italics" charset="1" panose="00000000000000000000"/>
      <p:regular r:id="rId27"/>
    </p:embeddedFont>
    <p:embeddedFont>
      <p:font typeface="Open Sauce" charset="1" panose="00000500000000000000"/>
      <p:regular r:id="rId28"/>
    </p:embeddedFont>
    <p:embeddedFont>
      <p:font typeface="Open Sauce Bold" charset="1" panose="00000800000000000000"/>
      <p:regular r:id="rId29"/>
    </p:embeddedFont>
    <p:embeddedFont>
      <p:font typeface="Open Sauce Italics" charset="1" panose="00000500000000000000"/>
      <p:regular r:id="rId30"/>
    </p:embeddedFont>
    <p:embeddedFont>
      <p:font typeface="Open Sauce Bold Italics" charset="1" panose="00000800000000000000"/>
      <p:regular r:id="rId31"/>
    </p:embeddedFont>
    <p:embeddedFont>
      <p:font typeface="Open Sauce Light" charset="1" panose="00000400000000000000"/>
      <p:regular r:id="rId32"/>
    </p:embeddedFont>
    <p:embeddedFont>
      <p:font typeface="Open Sauce Light Italics" charset="1" panose="00000400000000000000"/>
      <p:regular r:id="rId33"/>
    </p:embeddedFont>
    <p:embeddedFont>
      <p:font typeface="Open Sauce Medium" charset="1" panose="00000600000000000000"/>
      <p:regular r:id="rId34"/>
    </p:embeddedFont>
    <p:embeddedFont>
      <p:font typeface="Open Sauce Medium Italics" charset="1" panose="00000600000000000000"/>
      <p:regular r:id="rId35"/>
    </p:embeddedFont>
    <p:embeddedFont>
      <p:font typeface="Open Sauce Semi-Bold" charset="1" panose="00000700000000000000"/>
      <p:regular r:id="rId36"/>
    </p:embeddedFont>
    <p:embeddedFont>
      <p:font typeface="Open Sauce Semi-Bold Italics" charset="1" panose="00000700000000000000"/>
      <p:regular r:id="rId37"/>
    </p:embeddedFont>
    <p:embeddedFont>
      <p:font typeface="Open Sauce Heavy" charset="1" panose="00000A00000000000000"/>
      <p:regular r:id="rId38"/>
    </p:embeddedFont>
    <p:embeddedFont>
      <p:font typeface="Open Sauce Heavy Italics" charset="1" panose="00000A00000000000000"/>
      <p:regular r:id="rId39"/>
    </p:embeddedFont>
    <p:embeddedFont>
      <p:font typeface="RoxboroughCF" charset="1" panose="00000500000000000000"/>
      <p:regular r:id="rId40"/>
    </p:embeddedFont>
    <p:embeddedFont>
      <p:font typeface="RoxboroughCF Bold" charset="1" panose="00000800000000000000"/>
      <p:regular r:id="rId41"/>
    </p:embeddedFont>
    <p:embeddedFont>
      <p:font typeface="RoxboroughCF Italics" charset="1" panose="00000500000000000000"/>
      <p:regular r:id="rId42"/>
    </p:embeddedFont>
    <p:embeddedFont>
      <p:font typeface="RoxboroughCF Bold Italics" charset="1" panose="00000800000000000000"/>
      <p:regular r:id="rId43"/>
    </p:embeddedFont>
    <p:embeddedFont>
      <p:font typeface="RoxboroughCF Thin" charset="1" panose="00000200000000000000"/>
      <p:regular r:id="rId44"/>
    </p:embeddedFont>
    <p:embeddedFont>
      <p:font typeface="RoxboroughCF Thin Italics" charset="1" panose="00000200000000000000"/>
      <p:regular r:id="rId45"/>
    </p:embeddedFont>
    <p:embeddedFont>
      <p:font typeface="RoxboroughCF Light" charset="1" panose="00000400000000000000"/>
      <p:regular r:id="rId46"/>
    </p:embeddedFont>
    <p:embeddedFont>
      <p:font typeface="RoxboroughCF Light Italics" charset="1" panose="00000400000000000000"/>
      <p:regular r:id="rId47"/>
    </p:embeddedFont>
    <p:embeddedFont>
      <p:font typeface="RoxboroughCF Medium" charset="1" panose="00000600000000000000"/>
      <p:regular r:id="rId48"/>
    </p:embeddedFont>
    <p:embeddedFont>
      <p:font typeface="RoxboroughCF Medium Italics" charset="1" panose="00000600000000000000"/>
      <p:regular r:id="rId49"/>
    </p:embeddedFont>
    <p:embeddedFont>
      <p:font typeface="RoxboroughCF Semi-Bold" charset="1" panose="00000700000000000000"/>
      <p:regular r:id="rId50"/>
    </p:embeddedFont>
    <p:embeddedFont>
      <p:font typeface="RoxboroughCF Semi-Bold Italics" charset="1" panose="00000700000000000000"/>
      <p:regular r:id="rId51"/>
    </p:embeddedFont>
    <p:embeddedFont>
      <p:font typeface="RoxboroughCF Heavy" charset="1" panose="00000A00000000000000"/>
      <p:regular r:id="rId52"/>
    </p:embeddedFont>
    <p:embeddedFont>
      <p:font typeface="RoxboroughCF Heavy Italics"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70" Target="slides/slide17.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2" Target="../media/image1.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pn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60.jpeg" Type="http://schemas.openxmlformats.org/officeDocument/2006/relationships/image"/><Relationship Id="rId6" Target="../media/VAGBULSyJKg.mp4" Type="http://schemas.openxmlformats.org/officeDocument/2006/relationships/video"/><Relationship Id="rId7" Target="../media/VAGBULSyJKg.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13" Target="../media/image31.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6.png" Type="http://schemas.openxmlformats.org/officeDocument/2006/relationships/image"/><Relationship Id="rId6" Target="../media/image3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9.png" Type="http://schemas.openxmlformats.org/officeDocument/2006/relationships/image"/><Relationship Id="rId7" Target="../media/image4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1100617"/>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36347" y="1336475"/>
            <a:ext cx="9815307" cy="3655063"/>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ADVANCED MOBILE ROBOTIC OBJECT SORTER</a:t>
            </a:r>
          </a:p>
        </p:txBody>
      </p:sp>
      <p:sp>
        <p:nvSpPr>
          <p:cNvPr name="TextBox 9" id="9"/>
          <p:cNvSpPr txBox="true"/>
          <p:nvPr/>
        </p:nvSpPr>
        <p:spPr>
          <a:xfrm rot="0">
            <a:off x="4236347" y="6083056"/>
            <a:ext cx="7132181" cy="1925300"/>
          </a:xfrm>
          <a:prstGeom prst="rect">
            <a:avLst/>
          </a:prstGeom>
        </p:spPr>
        <p:txBody>
          <a:bodyPr anchor="t" rtlCol="false" tIns="0" lIns="0" bIns="0" rIns="0">
            <a:spAutoFit/>
          </a:bodyPr>
          <a:lstStyle/>
          <a:p>
            <a:pPr>
              <a:lnSpc>
                <a:spcPts val="3050"/>
              </a:lnSpc>
            </a:pPr>
            <a:r>
              <a:rPr lang="en-US" sz="2210" spc="216">
                <a:solidFill>
                  <a:srgbClr val="231F20"/>
                </a:solidFill>
                <a:latin typeface="DM Sans Bold"/>
              </a:rPr>
              <a:t>Sotomi Oluwadamilola</a:t>
            </a:r>
          </a:p>
          <a:p>
            <a:pPr>
              <a:lnSpc>
                <a:spcPts val="3050"/>
              </a:lnSpc>
            </a:pPr>
            <a:r>
              <a:rPr lang="en-US" sz="2210" spc="216">
                <a:solidFill>
                  <a:srgbClr val="231F20"/>
                </a:solidFill>
                <a:latin typeface="DM Sans Bold"/>
              </a:rPr>
              <a:t>El Tannir, Omar</a:t>
            </a:r>
            <a:r>
              <a:rPr lang="en-US" sz="2210" spc="216">
                <a:solidFill>
                  <a:srgbClr val="231F20"/>
                </a:solidFill>
                <a:latin typeface="DM Sans"/>
              </a:rPr>
              <a:t> </a:t>
            </a:r>
          </a:p>
          <a:p>
            <a:pPr>
              <a:lnSpc>
                <a:spcPts val="3050"/>
              </a:lnSpc>
            </a:pPr>
            <a:r>
              <a:rPr lang="en-US" sz="2210" spc="216">
                <a:solidFill>
                  <a:srgbClr val="231F20"/>
                </a:solidFill>
                <a:latin typeface="DM Sans Bold"/>
              </a:rPr>
              <a:t>Ravi, Yukteshwar</a:t>
            </a:r>
          </a:p>
          <a:p>
            <a:pPr>
              <a:lnSpc>
                <a:spcPts val="3050"/>
              </a:lnSpc>
            </a:pPr>
            <a:r>
              <a:rPr lang="en-US" sz="2210" spc="216">
                <a:solidFill>
                  <a:srgbClr val="231F20"/>
                </a:solidFill>
                <a:latin typeface="DM Sans Bold"/>
              </a:rPr>
              <a:t>Ragupathy, Sai Nishit</a:t>
            </a:r>
          </a:p>
          <a:p>
            <a:pPr algn="l" marL="0" indent="0" lvl="0">
              <a:lnSpc>
                <a:spcPts val="305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547069" y="9269977"/>
            <a:ext cx="14286973" cy="6130410"/>
          </a:xfrm>
          <a:custGeom>
            <a:avLst/>
            <a:gdLst/>
            <a:ahLst/>
            <a:cxnLst/>
            <a:rect r="r" b="b" t="t" l="l"/>
            <a:pathLst>
              <a:path h="6130410" w="14286973">
                <a:moveTo>
                  <a:pt x="0" y="0"/>
                </a:moveTo>
                <a:lnTo>
                  <a:pt x="14286973" y="0"/>
                </a:lnTo>
                <a:lnTo>
                  <a:pt x="14286973" y="6130411"/>
                </a:lnTo>
                <a:lnTo>
                  <a:pt x="0" y="61304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00289" y="594851"/>
            <a:ext cx="3602496" cy="6884554"/>
          </a:xfrm>
          <a:custGeom>
            <a:avLst/>
            <a:gdLst/>
            <a:ahLst/>
            <a:cxnLst/>
            <a:rect r="r" b="b" t="t" l="l"/>
            <a:pathLst>
              <a:path h="6884554" w="3602496">
                <a:moveTo>
                  <a:pt x="0" y="0"/>
                </a:moveTo>
                <a:lnTo>
                  <a:pt x="3602496" y="0"/>
                </a:lnTo>
                <a:lnTo>
                  <a:pt x="3602496" y="6884554"/>
                </a:lnTo>
                <a:lnTo>
                  <a:pt x="0" y="6884554"/>
                </a:lnTo>
                <a:lnTo>
                  <a:pt x="0" y="0"/>
                </a:lnTo>
                <a:close/>
              </a:path>
            </a:pathLst>
          </a:custGeom>
          <a:blipFill>
            <a:blip r:embed="rId5"/>
            <a:stretch>
              <a:fillRect l="-1264" t="0" r="-1264" b="0"/>
            </a:stretch>
          </a:blipFill>
        </p:spPr>
      </p:sp>
      <p:sp>
        <p:nvSpPr>
          <p:cNvPr name="Freeform 5" id="5"/>
          <p:cNvSpPr/>
          <p:nvPr/>
        </p:nvSpPr>
        <p:spPr>
          <a:xfrm flipH="false" flipV="false" rot="0">
            <a:off x="4102785" y="811775"/>
            <a:ext cx="3795148" cy="6722423"/>
          </a:xfrm>
          <a:custGeom>
            <a:avLst/>
            <a:gdLst/>
            <a:ahLst/>
            <a:cxnLst/>
            <a:rect r="r" b="b" t="t" l="l"/>
            <a:pathLst>
              <a:path h="6722423" w="3795148">
                <a:moveTo>
                  <a:pt x="0" y="0"/>
                </a:moveTo>
                <a:lnTo>
                  <a:pt x="3795147" y="0"/>
                </a:lnTo>
                <a:lnTo>
                  <a:pt x="3795147" y="6722423"/>
                </a:lnTo>
                <a:lnTo>
                  <a:pt x="0" y="6722423"/>
                </a:lnTo>
                <a:lnTo>
                  <a:pt x="0" y="0"/>
                </a:lnTo>
                <a:close/>
              </a:path>
            </a:pathLst>
          </a:custGeom>
          <a:blipFill>
            <a:blip r:embed="rId6"/>
            <a:stretch>
              <a:fillRect l="0" t="-354" r="0" b="-354"/>
            </a:stretch>
          </a:blipFill>
        </p:spPr>
      </p:sp>
      <p:sp>
        <p:nvSpPr>
          <p:cNvPr name="Freeform 6" id="6"/>
          <p:cNvSpPr/>
          <p:nvPr/>
        </p:nvSpPr>
        <p:spPr>
          <a:xfrm flipH="false" flipV="false" rot="0">
            <a:off x="7704623" y="356785"/>
            <a:ext cx="10583377" cy="9994723"/>
          </a:xfrm>
          <a:custGeom>
            <a:avLst/>
            <a:gdLst/>
            <a:ahLst/>
            <a:cxnLst/>
            <a:rect r="r" b="b" t="t" l="l"/>
            <a:pathLst>
              <a:path h="9994723" w="10583377">
                <a:moveTo>
                  <a:pt x="0" y="0"/>
                </a:moveTo>
                <a:lnTo>
                  <a:pt x="10583377" y="0"/>
                </a:lnTo>
                <a:lnTo>
                  <a:pt x="10583377" y="9994723"/>
                </a:lnTo>
                <a:lnTo>
                  <a:pt x="0" y="9994723"/>
                </a:lnTo>
                <a:lnTo>
                  <a:pt x="0" y="0"/>
                </a:lnTo>
                <a:close/>
              </a:path>
            </a:pathLst>
          </a:custGeom>
          <a:blipFill>
            <a:blip r:embed="rId7"/>
            <a:stretch>
              <a:fillRect l="0" t="0" r="0" b="0"/>
            </a:stretch>
          </a:blipFill>
        </p:spPr>
      </p:sp>
      <p:grpSp>
        <p:nvGrpSpPr>
          <p:cNvPr name="Group 7" id="7"/>
          <p:cNvGrpSpPr/>
          <p:nvPr/>
        </p:nvGrpSpPr>
        <p:grpSpPr>
          <a:xfrm rot="0">
            <a:off x="-191899" y="-94160"/>
            <a:ext cx="18479899" cy="748370"/>
            <a:chOff x="0" y="0"/>
            <a:chExt cx="4867134" cy="197102"/>
          </a:xfrm>
        </p:grpSpPr>
        <p:sp>
          <p:nvSpPr>
            <p:cNvPr name="Freeform 8" id="8"/>
            <p:cNvSpPr/>
            <p:nvPr/>
          </p:nvSpPr>
          <p:spPr>
            <a:xfrm flipH="false" flipV="false" rot="0">
              <a:off x="0" y="0"/>
              <a:ext cx="4867134" cy="197102"/>
            </a:xfrm>
            <a:custGeom>
              <a:avLst/>
              <a:gdLst/>
              <a:ahLst/>
              <a:cxnLst/>
              <a:rect r="r" b="b" t="t" l="l"/>
              <a:pathLst>
                <a:path h="197102" w="4867134">
                  <a:moveTo>
                    <a:pt x="0" y="0"/>
                  </a:moveTo>
                  <a:lnTo>
                    <a:pt x="4867134" y="0"/>
                  </a:lnTo>
                  <a:lnTo>
                    <a:pt x="4867134" y="197102"/>
                  </a:lnTo>
                  <a:lnTo>
                    <a:pt x="0" y="197102"/>
                  </a:lnTo>
                  <a:close/>
                </a:path>
              </a:pathLst>
            </a:custGeom>
            <a:solidFill>
              <a:srgbClr val="1A1A1A"/>
            </a:solidFill>
          </p:spPr>
        </p:sp>
        <p:sp>
          <p:nvSpPr>
            <p:cNvPr name="TextBox 9" id="9"/>
            <p:cNvSpPr txBox="true"/>
            <p:nvPr/>
          </p:nvSpPr>
          <p:spPr>
            <a:xfrm>
              <a:off x="0" y="-19050"/>
              <a:ext cx="4867134" cy="216152"/>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6222936" y="2209"/>
            <a:ext cx="5219986" cy="603152"/>
          </a:xfrm>
          <a:prstGeom prst="rect">
            <a:avLst/>
          </a:prstGeom>
        </p:spPr>
        <p:txBody>
          <a:bodyPr anchor="t" rtlCol="false" tIns="0" lIns="0" bIns="0" rIns="0">
            <a:spAutoFit/>
          </a:bodyPr>
          <a:lstStyle/>
          <a:p>
            <a:pPr algn="ctr" marL="0" indent="0" lvl="0">
              <a:lnSpc>
                <a:spcPts val="4989"/>
              </a:lnSpc>
              <a:spcBef>
                <a:spcPct val="0"/>
              </a:spcBef>
            </a:pPr>
            <a:r>
              <a:rPr lang="en-US" sz="3615" spc="354">
                <a:solidFill>
                  <a:srgbClr val="EFEFEF"/>
                </a:solidFill>
                <a:latin typeface="Oswald Bold"/>
              </a:rPr>
              <a:t>CODE FLOW</a:t>
            </a:r>
          </a:p>
        </p:txBody>
      </p:sp>
      <p:sp>
        <p:nvSpPr>
          <p:cNvPr name="Freeform 11" id="11"/>
          <p:cNvSpPr/>
          <p:nvPr/>
        </p:nvSpPr>
        <p:spPr>
          <a:xfrm flipH="false" flipV="false" rot="0">
            <a:off x="16869366" y="-3057296"/>
            <a:ext cx="4234107" cy="4344700"/>
          </a:xfrm>
          <a:custGeom>
            <a:avLst/>
            <a:gdLst/>
            <a:ahLst/>
            <a:cxnLst/>
            <a:rect r="r" b="b" t="t" l="l"/>
            <a:pathLst>
              <a:path h="4344700" w="4234107">
                <a:moveTo>
                  <a:pt x="0" y="0"/>
                </a:moveTo>
                <a:lnTo>
                  <a:pt x="4234107" y="0"/>
                </a:lnTo>
                <a:lnTo>
                  <a:pt x="4234107" y="4344700"/>
                </a:lnTo>
                <a:lnTo>
                  <a:pt x="0" y="4344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794527" y="-1017846"/>
            <a:ext cx="3143293" cy="3225394"/>
          </a:xfrm>
          <a:custGeom>
            <a:avLst/>
            <a:gdLst/>
            <a:ahLst/>
            <a:cxnLst/>
            <a:rect r="r" b="b" t="t" l="l"/>
            <a:pathLst>
              <a:path h="3225394" w="3143293">
                <a:moveTo>
                  <a:pt x="0" y="0"/>
                </a:moveTo>
                <a:lnTo>
                  <a:pt x="3143293" y="0"/>
                </a:lnTo>
                <a:lnTo>
                  <a:pt x="3143293" y="3225394"/>
                </a:lnTo>
                <a:lnTo>
                  <a:pt x="0" y="32253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6260033" y="167043"/>
            <a:ext cx="5041292" cy="587348"/>
          </a:xfrm>
          <a:prstGeom prst="rect">
            <a:avLst/>
          </a:prstGeom>
        </p:spPr>
        <p:txBody>
          <a:bodyPr anchor="t" rtlCol="false" tIns="0" lIns="0" bIns="0" rIns="0">
            <a:spAutoFit/>
          </a:bodyPr>
          <a:lstStyle/>
          <a:p>
            <a:pPr algn="ctr" marL="0" indent="0" lvl="0">
              <a:lnSpc>
                <a:spcPts val="4818"/>
              </a:lnSpc>
              <a:spcBef>
                <a:spcPct val="0"/>
              </a:spcBef>
            </a:pPr>
            <a:r>
              <a:rPr lang="en-US" sz="3491" spc="342">
                <a:solidFill>
                  <a:srgbClr val="231F20"/>
                </a:solidFill>
                <a:latin typeface="Oswald Bold"/>
              </a:rPr>
              <a:t>CIRCUIT SCHEMATIC</a:t>
            </a:r>
          </a:p>
        </p:txBody>
      </p:sp>
      <p:sp>
        <p:nvSpPr>
          <p:cNvPr name="Freeform 4" id="4"/>
          <p:cNvSpPr/>
          <p:nvPr/>
        </p:nvSpPr>
        <p:spPr>
          <a:xfrm flipH="false" flipV="false" rot="-4176364">
            <a:off x="-6339815" y="8998948"/>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10601" y="-290087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2618642" y="1134353"/>
            <a:ext cx="1294661" cy="1408780"/>
          </a:xfrm>
          <a:custGeom>
            <a:avLst/>
            <a:gdLst/>
            <a:ahLst/>
            <a:cxnLst/>
            <a:rect r="r" b="b" t="t" l="l"/>
            <a:pathLst>
              <a:path h="1408780" w="1294661">
                <a:moveTo>
                  <a:pt x="0" y="0"/>
                </a:moveTo>
                <a:lnTo>
                  <a:pt x="1294661" y="0"/>
                </a:lnTo>
                <a:lnTo>
                  <a:pt x="1294661" y="1408780"/>
                </a:lnTo>
                <a:lnTo>
                  <a:pt x="0" y="1408780"/>
                </a:lnTo>
                <a:lnTo>
                  <a:pt x="0" y="0"/>
                </a:lnTo>
                <a:close/>
              </a:path>
            </a:pathLst>
          </a:custGeom>
          <a:blipFill>
            <a:blip r:embed="rId5"/>
            <a:stretch>
              <a:fillRect l="0" t="0" r="0" b="0"/>
            </a:stretch>
          </a:blipFill>
        </p:spPr>
      </p:sp>
      <p:sp>
        <p:nvSpPr>
          <p:cNvPr name="Freeform 7" id="7"/>
          <p:cNvSpPr/>
          <p:nvPr/>
        </p:nvSpPr>
        <p:spPr>
          <a:xfrm flipH="false" flipV="false" rot="0">
            <a:off x="5710297" y="3519170"/>
            <a:ext cx="6471523" cy="4912315"/>
          </a:xfrm>
          <a:custGeom>
            <a:avLst/>
            <a:gdLst/>
            <a:ahLst/>
            <a:cxnLst/>
            <a:rect r="r" b="b" t="t" l="l"/>
            <a:pathLst>
              <a:path h="4912315" w="6471523">
                <a:moveTo>
                  <a:pt x="0" y="0"/>
                </a:moveTo>
                <a:lnTo>
                  <a:pt x="6471523" y="0"/>
                </a:lnTo>
                <a:lnTo>
                  <a:pt x="6471523" y="4912315"/>
                </a:lnTo>
                <a:lnTo>
                  <a:pt x="0" y="4912315"/>
                </a:lnTo>
                <a:lnTo>
                  <a:pt x="0" y="0"/>
                </a:lnTo>
                <a:close/>
              </a:path>
            </a:pathLst>
          </a:custGeom>
          <a:blipFill>
            <a:blip r:embed="rId6"/>
            <a:stretch>
              <a:fillRect l="0" t="0" r="0" b="-1064"/>
            </a:stretch>
          </a:blipFill>
        </p:spPr>
      </p:sp>
      <p:sp>
        <p:nvSpPr>
          <p:cNvPr name="Freeform 8" id="8"/>
          <p:cNvSpPr/>
          <p:nvPr/>
        </p:nvSpPr>
        <p:spPr>
          <a:xfrm flipH="false" flipV="false" rot="5400000">
            <a:off x="11921502" y="3354564"/>
            <a:ext cx="4978017" cy="4283709"/>
          </a:xfrm>
          <a:custGeom>
            <a:avLst/>
            <a:gdLst/>
            <a:ahLst/>
            <a:cxnLst/>
            <a:rect r="r" b="b" t="t" l="l"/>
            <a:pathLst>
              <a:path h="4283709" w="4978017">
                <a:moveTo>
                  <a:pt x="0" y="0"/>
                </a:moveTo>
                <a:lnTo>
                  <a:pt x="4978017" y="0"/>
                </a:lnTo>
                <a:lnTo>
                  <a:pt x="4978017" y="4283709"/>
                </a:lnTo>
                <a:lnTo>
                  <a:pt x="0" y="4283709"/>
                </a:lnTo>
                <a:lnTo>
                  <a:pt x="0" y="0"/>
                </a:lnTo>
                <a:close/>
              </a:path>
            </a:pathLst>
          </a:custGeom>
          <a:blipFill>
            <a:blip r:embed="rId7"/>
            <a:stretch>
              <a:fillRect l="-7368" t="0" r="-7368" b="0"/>
            </a:stretch>
          </a:blipFill>
        </p:spPr>
      </p:sp>
      <p:sp>
        <p:nvSpPr>
          <p:cNvPr name="Freeform 9" id="9"/>
          <p:cNvSpPr/>
          <p:nvPr/>
        </p:nvSpPr>
        <p:spPr>
          <a:xfrm flipH="false" flipV="false" rot="-5400000">
            <a:off x="867035" y="5722946"/>
            <a:ext cx="5165499" cy="1710135"/>
          </a:xfrm>
          <a:custGeom>
            <a:avLst/>
            <a:gdLst/>
            <a:ahLst/>
            <a:cxnLst/>
            <a:rect r="r" b="b" t="t" l="l"/>
            <a:pathLst>
              <a:path h="1710135" w="5165499">
                <a:moveTo>
                  <a:pt x="0" y="0"/>
                </a:moveTo>
                <a:lnTo>
                  <a:pt x="5165499" y="0"/>
                </a:lnTo>
                <a:lnTo>
                  <a:pt x="5165499" y="1710135"/>
                </a:lnTo>
                <a:lnTo>
                  <a:pt x="0" y="1710135"/>
                </a:lnTo>
                <a:lnTo>
                  <a:pt x="0" y="0"/>
                </a:lnTo>
                <a:close/>
              </a:path>
            </a:pathLst>
          </a:custGeom>
          <a:blipFill>
            <a:blip r:embed="rId8"/>
            <a:stretch>
              <a:fillRect l="0" t="0" r="0" b="-5010"/>
            </a:stretch>
          </a:blipFill>
        </p:spPr>
      </p:sp>
      <p:sp>
        <p:nvSpPr>
          <p:cNvPr name="Freeform 10" id="10"/>
          <p:cNvSpPr/>
          <p:nvPr/>
        </p:nvSpPr>
        <p:spPr>
          <a:xfrm flipH="false" flipV="false" rot="0">
            <a:off x="7264690" y="1222409"/>
            <a:ext cx="1469432" cy="1821484"/>
          </a:xfrm>
          <a:custGeom>
            <a:avLst/>
            <a:gdLst/>
            <a:ahLst/>
            <a:cxnLst/>
            <a:rect r="r" b="b" t="t" l="l"/>
            <a:pathLst>
              <a:path h="1821484" w="1469432">
                <a:moveTo>
                  <a:pt x="0" y="0"/>
                </a:moveTo>
                <a:lnTo>
                  <a:pt x="1469432" y="0"/>
                </a:lnTo>
                <a:lnTo>
                  <a:pt x="1469432" y="1821483"/>
                </a:lnTo>
                <a:lnTo>
                  <a:pt x="0" y="1821483"/>
                </a:lnTo>
                <a:lnTo>
                  <a:pt x="0" y="0"/>
                </a:lnTo>
                <a:close/>
              </a:path>
            </a:pathLst>
          </a:custGeom>
          <a:blipFill>
            <a:blip r:embed="rId9"/>
            <a:stretch>
              <a:fillRect l="0" t="0" r="0" b="0"/>
            </a:stretch>
          </a:blipFill>
        </p:spPr>
      </p:sp>
      <p:sp>
        <p:nvSpPr>
          <p:cNvPr name="TextBox 11" id="11"/>
          <p:cNvSpPr txBox="true"/>
          <p:nvPr/>
        </p:nvSpPr>
        <p:spPr>
          <a:xfrm rot="0">
            <a:off x="4304852" y="4916292"/>
            <a:ext cx="889876" cy="538379"/>
          </a:xfrm>
          <a:prstGeom prst="rect">
            <a:avLst/>
          </a:prstGeom>
        </p:spPr>
        <p:txBody>
          <a:bodyPr anchor="t" rtlCol="false" tIns="0" lIns="0" bIns="0" rIns="0">
            <a:spAutoFit/>
          </a:bodyPr>
          <a:lstStyle/>
          <a:p>
            <a:pPr algn="ctr">
              <a:lnSpc>
                <a:spcPts val="2165"/>
              </a:lnSpc>
            </a:pPr>
            <a:r>
              <a:rPr lang="en-US" sz="1547" spc="181">
                <a:solidFill>
                  <a:srgbClr val="000000"/>
                </a:solidFill>
                <a:latin typeface="RoxboroughCF"/>
              </a:rPr>
              <a:t>MOTOR</a:t>
            </a:r>
          </a:p>
          <a:p>
            <a:pPr algn="ctr">
              <a:lnSpc>
                <a:spcPts val="2165"/>
              </a:lnSpc>
              <a:spcBef>
                <a:spcPct val="0"/>
              </a:spcBef>
            </a:pPr>
            <a:r>
              <a:rPr lang="en-US" sz="1547" spc="181">
                <a:solidFill>
                  <a:srgbClr val="000000"/>
                </a:solidFill>
                <a:latin typeface="RoxboroughCF"/>
              </a:rPr>
              <a:t>DRIVER</a:t>
            </a:r>
          </a:p>
        </p:txBody>
      </p:sp>
      <p:sp>
        <p:nvSpPr>
          <p:cNvPr name="TextBox 12" id="12"/>
          <p:cNvSpPr txBox="true"/>
          <p:nvPr/>
        </p:nvSpPr>
        <p:spPr>
          <a:xfrm rot="0">
            <a:off x="4385477" y="8211195"/>
            <a:ext cx="728625" cy="671374"/>
          </a:xfrm>
          <a:prstGeom prst="rect">
            <a:avLst/>
          </a:prstGeom>
        </p:spPr>
        <p:txBody>
          <a:bodyPr anchor="t" rtlCol="false" tIns="0" lIns="0" bIns="0" rIns="0">
            <a:spAutoFit/>
          </a:bodyPr>
          <a:lstStyle/>
          <a:p>
            <a:pPr algn="ctr">
              <a:lnSpc>
                <a:spcPts val="1775"/>
              </a:lnSpc>
            </a:pPr>
            <a:r>
              <a:rPr lang="en-US" sz="1267" spc="148">
                <a:solidFill>
                  <a:srgbClr val="000000"/>
                </a:solidFill>
                <a:latin typeface="RoxboroughCF"/>
              </a:rPr>
              <a:t>DC </a:t>
            </a:r>
          </a:p>
          <a:p>
            <a:pPr algn="ctr">
              <a:lnSpc>
                <a:spcPts val="1775"/>
              </a:lnSpc>
            </a:pPr>
            <a:r>
              <a:rPr lang="en-US" sz="1267" spc="148">
                <a:solidFill>
                  <a:srgbClr val="000000"/>
                </a:solidFill>
                <a:latin typeface="RoxboroughCF"/>
              </a:rPr>
              <a:t>MOTOR</a:t>
            </a:r>
          </a:p>
          <a:p>
            <a:pPr algn="ctr">
              <a:lnSpc>
                <a:spcPts val="1775"/>
              </a:lnSpc>
              <a:spcBef>
                <a:spcPct val="0"/>
              </a:spcBef>
            </a:pPr>
          </a:p>
        </p:txBody>
      </p:sp>
      <p:sp>
        <p:nvSpPr>
          <p:cNvPr name="TextBox 13" id="13"/>
          <p:cNvSpPr txBox="true"/>
          <p:nvPr/>
        </p:nvSpPr>
        <p:spPr>
          <a:xfrm rot="0">
            <a:off x="15163522" y="5746984"/>
            <a:ext cx="927948" cy="428112"/>
          </a:xfrm>
          <a:prstGeom prst="rect">
            <a:avLst/>
          </a:prstGeom>
        </p:spPr>
        <p:txBody>
          <a:bodyPr anchor="t" rtlCol="false" tIns="0" lIns="0" bIns="0" rIns="0">
            <a:spAutoFit/>
          </a:bodyPr>
          <a:lstStyle/>
          <a:p>
            <a:pPr algn="ctr">
              <a:lnSpc>
                <a:spcPts val="1728"/>
              </a:lnSpc>
            </a:pPr>
            <a:r>
              <a:rPr lang="en-US" sz="1234" spc="144">
                <a:solidFill>
                  <a:srgbClr val="000000"/>
                </a:solidFill>
                <a:latin typeface="RoxboroughCF"/>
              </a:rPr>
              <a:t>QTR 8RC</a:t>
            </a:r>
          </a:p>
          <a:p>
            <a:pPr algn="ctr">
              <a:lnSpc>
                <a:spcPts val="1728"/>
              </a:lnSpc>
              <a:spcBef>
                <a:spcPct val="0"/>
              </a:spcBef>
            </a:pPr>
            <a:r>
              <a:rPr lang="en-US" sz="1234" spc="144">
                <a:solidFill>
                  <a:srgbClr val="000000"/>
                </a:solidFill>
                <a:latin typeface="RoxboroughCF"/>
              </a:rPr>
              <a:t>SENSOR</a:t>
            </a:r>
          </a:p>
        </p:txBody>
      </p:sp>
      <p:sp>
        <p:nvSpPr>
          <p:cNvPr name="TextBox 14" id="14"/>
          <p:cNvSpPr txBox="true"/>
          <p:nvPr/>
        </p:nvSpPr>
        <p:spPr>
          <a:xfrm rot="0">
            <a:off x="6373405" y="1626994"/>
            <a:ext cx="730879" cy="810263"/>
          </a:xfrm>
          <a:prstGeom prst="rect">
            <a:avLst/>
          </a:prstGeom>
        </p:spPr>
        <p:txBody>
          <a:bodyPr anchor="t" rtlCol="false" tIns="0" lIns="0" bIns="0" rIns="0">
            <a:spAutoFit/>
          </a:bodyPr>
          <a:lstStyle/>
          <a:p>
            <a:pPr algn="ctr">
              <a:lnSpc>
                <a:spcPts val="2196"/>
              </a:lnSpc>
            </a:pPr>
            <a:r>
              <a:rPr lang="en-US" sz="1569" spc="183">
                <a:solidFill>
                  <a:srgbClr val="000000"/>
                </a:solidFill>
                <a:latin typeface="RoxboroughCF"/>
              </a:rPr>
              <a:t>PIXY2</a:t>
            </a:r>
          </a:p>
          <a:p>
            <a:pPr algn="ctr">
              <a:lnSpc>
                <a:spcPts val="2196"/>
              </a:lnSpc>
            </a:pPr>
            <a:r>
              <a:rPr lang="en-US" sz="1569" spc="183">
                <a:solidFill>
                  <a:srgbClr val="000000"/>
                </a:solidFill>
                <a:latin typeface="RoxboroughCF"/>
              </a:rPr>
              <a:t>CAM</a:t>
            </a:r>
          </a:p>
          <a:p>
            <a:pPr algn="ctr">
              <a:lnSpc>
                <a:spcPts val="2196"/>
              </a:lnSpc>
              <a:spcBef>
                <a:spcPct val="0"/>
              </a:spcBef>
            </a:pPr>
          </a:p>
        </p:txBody>
      </p:sp>
      <p:sp>
        <p:nvSpPr>
          <p:cNvPr name="AutoShape 15" id="15"/>
          <p:cNvSpPr/>
          <p:nvPr/>
        </p:nvSpPr>
        <p:spPr>
          <a:xfrm flipV="true">
            <a:off x="9836034" y="4916257"/>
            <a:ext cx="3429939" cy="15259"/>
          </a:xfrm>
          <a:prstGeom prst="line">
            <a:avLst/>
          </a:prstGeom>
          <a:ln cap="flat" w="28575">
            <a:solidFill>
              <a:srgbClr val="000000"/>
            </a:solidFill>
            <a:prstDash val="solid"/>
            <a:headEnd type="none" len="sm" w="sm"/>
            <a:tailEnd type="none" len="sm" w="sm"/>
          </a:ln>
        </p:spPr>
      </p:sp>
      <p:sp>
        <p:nvSpPr>
          <p:cNvPr name="AutoShape 16" id="16"/>
          <p:cNvSpPr/>
          <p:nvPr/>
        </p:nvSpPr>
        <p:spPr>
          <a:xfrm>
            <a:off x="9860835" y="5295048"/>
            <a:ext cx="4462238" cy="0"/>
          </a:xfrm>
          <a:prstGeom prst="line">
            <a:avLst/>
          </a:prstGeom>
          <a:ln cap="flat" w="28575">
            <a:solidFill>
              <a:srgbClr val="000000"/>
            </a:solidFill>
            <a:prstDash val="solid"/>
            <a:headEnd type="none" len="sm" w="sm"/>
            <a:tailEnd type="none" len="sm" w="sm"/>
          </a:ln>
        </p:spPr>
      </p:sp>
      <p:sp>
        <p:nvSpPr>
          <p:cNvPr name="AutoShape 17" id="17"/>
          <p:cNvSpPr/>
          <p:nvPr/>
        </p:nvSpPr>
        <p:spPr>
          <a:xfrm>
            <a:off x="9860444" y="5438516"/>
            <a:ext cx="4463802" cy="0"/>
          </a:xfrm>
          <a:prstGeom prst="line">
            <a:avLst/>
          </a:prstGeom>
          <a:ln cap="flat" w="28575">
            <a:solidFill>
              <a:srgbClr val="000000"/>
            </a:solidFill>
            <a:prstDash val="solid"/>
            <a:headEnd type="none" len="sm" w="sm"/>
            <a:tailEnd type="none" len="sm" w="sm"/>
          </a:ln>
        </p:spPr>
      </p:sp>
      <p:sp>
        <p:nvSpPr>
          <p:cNvPr name="AutoShape 18" id="18"/>
          <p:cNvSpPr/>
          <p:nvPr/>
        </p:nvSpPr>
        <p:spPr>
          <a:xfrm flipV="true">
            <a:off x="9860444" y="5743228"/>
            <a:ext cx="4463802" cy="32331"/>
          </a:xfrm>
          <a:prstGeom prst="line">
            <a:avLst/>
          </a:prstGeom>
          <a:ln cap="flat" w="28575">
            <a:solidFill>
              <a:srgbClr val="000000"/>
            </a:solidFill>
            <a:prstDash val="solid"/>
            <a:headEnd type="none" len="sm" w="sm"/>
            <a:tailEnd type="none" len="sm" w="sm"/>
          </a:ln>
        </p:spPr>
      </p:sp>
      <p:sp>
        <p:nvSpPr>
          <p:cNvPr name="AutoShape 19" id="19"/>
          <p:cNvSpPr/>
          <p:nvPr/>
        </p:nvSpPr>
        <p:spPr>
          <a:xfrm>
            <a:off x="9860835" y="5595535"/>
            <a:ext cx="4463802" cy="0"/>
          </a:xfrm>
          <a:prstGeom prst="line">
            <a:avLst/>
          </a:prstGeom>
          <a:ln cap="flat" w="28575">
            <a:solidFill>
              <a:srgbClr val="000000"/>
            </a:solidFill>
            <a:prstDash val="solid"/>
            <a:headEnd type="none" len="sm" w="sm"/>
            <a:tailEnd type="none" len="sm" w="sm"/>
          </a:ln>
        </p:spPr>
      </p:sp>
      <p:sp>
        <p:nvSpPr>
          <p:cNvPr name="AutoShape 20" id="20"/>
          <p:cNvSpPr/>
          <p:nvPr/>
        </p:nvSpPr>
        <p:spPr>
          <a:xfrm flipV="true">
            <a:off x="9836034" y="5874448"/>
            <a:ext cx="4488603" cy="79516"/>
          </a:xfrm>
          <a:prstGeom prst="line">
            <a:avLst/>
          </a:prstGeom>
          <a:ln cap="flat" w="28575">
            <a:solidFill>
              <a:srgbClr val="000000"/>
            </a:solidFill>
            <a:prstDash val="solid"/>
            <a:headEnd type="none" len="sm" w="sm"/>
            <a:tailEnd type="none" len="sm" w="sm"/>
          </a:ln>
        </p:spPr>
      </p:sp>
      <p:sp>
        <p:nvSpPr>
          <p:cNvPr name="AutoShape 21" id="21"/>
          <p:cNvSpPr/>
          <p:nvPr/>
        </p:nvSpPr>
        <p:spPr>
          <a:xfrm flipV="true">
            <a:off x="9860444" y="6032908"/>
            <a:ext cx="4464193" cy="80491"/>
          </a:xfrm>
          <a:prstGeom prst="line">
            <a:avLst/>
          </a:prstGeom>
          <a:ln cap="flat" w="28575">
            <a:solidFill>
              <a:srgbClr val="000000"/>
            </a:solidFill>
            <a:prstDash val="solid"/>
            <a:headEnd type="none" len="sm" w="sm"/>
            <a:tailEnd type="none" len="sm" w="sm"/>
          </a:ln>
        </p:spPr>
      </p:sp>
      <p:sp>
        <p:nvSpPr>
          <p:cNvPr name="AutoShape 22" id="22"/>
          <p:cNvSpPr/>
          <p:nvPr/>
        </p:nvSpPr>
        <p:spPr>
          <a:xfrm flipH="true">
            <a:off x="14323674" y="6323112"/>
            <a:ext cx="839848" cy="0"/>
          </a:xfrm>
          <a:prstGeom prst="line">
            <a:avLst/>
          </a:prstGeom>
          <a:ln cap="flat" w="28575">
            <a:solidFill>
              <a:srgbClr val="ED1708"/>
            </a:solidFill>
            <a:prstDash val="solid"/>
            <a:headEnd type="none" len="sm" w="sm"/>
            <a:tailEnd type="none" len="sm" w="sm"/>
          </a:ln>
        </p:spPr>
      </p:sp>
      <p:sp>
        <p:nvSpPr>
          <p:cNvPr name="AutoShape 23" id="23"/>
          <p:cNvSpPr/>
          <p:nvPr/>
        </p:nvSpPr>
        <p:spPr>
          <a:xfrm flipV="true">
            <a:off x="15148263" y="2895255"/>
            <a:ext cx="15259" cy="3427857"/>
          </a:xfrm>
          <a:prstGeom prst="line">
            <a:avLst/>
          </a:prstGeom>
          <a:ln cap="flat" w="28575">
            <a:solidFill>
              <a:srgbClr val="ED1708"/>
            </a:solidFill>
            <a:prstDash val="solid"/>
            <a:headEnd type="none" len="sm" w="sm"/>
            <a:tailEnd type="none" len="sm" w="sm"/>
          </a:ln>
        </p:spPr>
      </p:sp>
      <p:sp>
        <p:nvSpPr>
          <p:cNvPr name="AutoShape 24" id="24"/>
          <p:cNvSpPr/>
          <p:nvPr/>
        </p:nvSpPr>
        <p:spPr>
          <a:xfrm>
            <a:off x="11871625" y="2895255"/>
            <a:ext cx="3291897" cy="15259"/>
          </a:xfrm>
          <a:prstGeom prst="line">
            <a:avLst/>
          </a:prstGeom>
          <a:ln cap="flat" w="28575">
            <a:solidFill>
              <a:srgbClr val="ED1708"/>
            </a:solidFill>
            <a:prstDash val="solid"/>
            <a:headEnd type="none" len="sm" w="sm"/>
            <a:tailEnd type="none" len="sm" w="sm"/>
          </a:ln>
        </p:spPr>
      </p:sp>
      <p:sp>
        <p:nvSpPr>
          <p:cNvPr name="AutoShape 25" id="25"/>
          <p:cNvSpPr/>
          <p:nvPr/>
        </p:nvSpPr>
        <p:spPr>
          <a:xfrm flipV="true">
            <a:off x="11871625" y="2895255"/>
            <a:ext cx="0" cy="1695544"/>
          </a:xfrm>
          <a:prstGeom prst="line">
            <a:avLst/>
          </a:prstGeom>
          <a:ln cap="flat" w="28575">
            <a:solidFill>
              <a:srgbClr val="ED1708"/>
            </a:solidFill>
            <a:prstDash val="solid"/>
            <a:headEnd type="none" len="sm" w="sm"/>
            <a:tailEnd type="none" len="sm" w="sm"/>
          </a:ln>
        </p:spPr>
      </p:sp>
      <p:sp>
        <p:nvSpPr>
          <p:cNvPr name="AutoShape 26" id="26"/>
          <p:cNvSpPr/>
          <p:nvPr/>
        </p:nvSpPr>
        <p:spPr>
          <a:xfrm flipV="true">
            <a:off x="13142441" y="6463742"/>
            <a:ext cx="1181233" cy="0"/>
          </a:xfrm>
          <a:prstGeom prst="line">
            <a:avLst/>
          </a:prstGeom>
          <a:ln cap="flat" w="28575">
            <a:solidFill>
              <a:srgbClr val="FFBD59"/>
            </a:solidFill>
            <a:prstDash val="solid"/>
            <a:headEnd type="none" len="sm" w="sm"/>
            <a:tailEnd type="none" len="sm" w="sm"/>
          </a:ln>
        </p:spPr>
      </p:sp>
      <p:sp>
        <p:nvSpPr>
          <p:cNvPr name="AutoShape 27" id="27"/>
          <p:cNvSpPr/>
          <p:nvPr/>
        </p:nvSpPr>
        <p:spPr>
          <a:xfrm flipV="true">
            <a:off x="13142441" y="6463810"/>
            <a:ext cx="7630" cy="2696953"/>
          </a:xfrm>
          <a:prstGeom prst="line">
            <a:avLst/>
          </a:prstGeom>
          <a:ln cap="flat" w="28575">
            <a:solidFill>
              <a:srgbClr val="FFBD59"/>
            </a:solidFill>
            <a:prstDash val="solid"/>
            <a:headEnd type="none" len="sm" w="sm"/>
            <a:tailEnd type="none" len="sm" w="sm"/>
          </a:ln>
        </p:spPr>
      </p:sp>
      <p:sp>
        <p:nvSpPr>
          <p:cNvPr name="AutoShape 28" id="28"/>
          <p:cNvSpPr/>
          <p:nvPr/>
        </p:nvSpPr>
        <p:spPr>
          <a:xfrm flipV="true">
            <a:off x="10419122" y="9145504"/>
            <a:ext cx="2723319" cy="15259"/>
          </a:xfrm>
          <a:prstGeom prst="line">
            <a:avLst/>
          </a:prstGeom>
          <a:ln cap="flat" w="28575">
            <a:solidFill>
              <a:srgbClr val="FFBD59"/>
            </a:solidFill>
            <a:prstDash val="solid"/>
            <a:headEnd type="none" len="sm" w="sm"/>
            <a:tailEnd type="none" len="sm" w="sm"/>
          </a:ln>
        </p:spPr>
      </p:sp>
      <p:sp>
        <p:nvSpPr>
          <p:cNvPr name="AutoShape 29" id="29"/>
          <p:cNvSpPr/>
          <p:nvPr/>
        </p:nvSpPr>
        <p:spPr>
          <a:xfrm flipV="true">
            <a:off x="10419122" y="7710251"/>
            <a:ext cx="0" cy="1450512"/>
          </a:xfrm>
          <a:prstGeom prst="line">
            <a:avLst/>
          </a:prstGeom>
          <a:ln cap="flat" w="28575">
            <a:solidFill>
              <a:srgbClr val="FFBD59"/>
            </a:solidFill>
            <a:prstDash val="solid"/>
            <a:headEnd type="none" len="sm" w="sm"/>
            <a:tailEnd type="none" len="sm" w="sm"/>
          </a:ln>
        </p:spPr>
      </p:sp>
      <p:sp>
        <p:nvSpPr>
          <p:cNvPr name="AutoShape 30" id="30"/>
          <p:cNvSpPr/>
          <p:nvPr/>
        </p:nvSpPr>
        <p:spPr>
          <a:xfrm flipV="true">
            <a:off x="13265973" y="4916300"/>
            <a:ext cx="3815" cy="95678"/>
          </a:xfrm>
          <a:prstGeom prst="line">
            <a:avLst/>
          </a:prstGeom>
          <a:ln cap="flat" w="28575">
            <a:solidFill>
              <a:srgbClr val="000000"/>
            </a:solidFill>
            <a:prstDash val="solid"/>
            <a:headEnd type="none" len="sm" w="sm"/>
            <a:tailEnd type="none" len="sm" w="sm"/>
          </a:ln>
        </p:spPr>
      </p:sp>
      <p:sp>
        <p:nvSpPr>
          <p:cNvPr name="AutoShape 31" id="31"/>
          <p:cNvSpPr/>
          <p:nvPr/>
        </p:nvSpPr>
        <p:spPr>
          <a:xfrm>
            <a:off x="13265973" y="5011978"/>
            <a:ext cx="1058273" cy="0"/>
          </a:xfrm>
          <a:prstGeom prst="line">
            <a:avLst/>
          </a:prstGeom>
          <a:ln cap="flat" w="28575">
            <a:solidFill>
              <a:srgbClr val="000000"/>
            </a:solidFill>
            <a:prstDash val="solid"/>
            <a:headEnd type="none" len="sm" w="sm"/>
            <a:tailEnd type="none" len="sm" w="sm"/>
          </a:ln>
        </p:spPr>
      </p:sp>
      <p:sp>
        <p:nvSpPr>
          <p:cNvPr name="AutoShape 32" id="32"/>
          <p:cNvSpPr/>
          <p:nvPr/>
        </p:nvSpPr>
        <p:spPr>
          <a:xfrm>
            <a:off x="9835966" y="5126536"/>
            <a:ext cx="4487708" cy="0"/>
          </a:xfrm>
          <a:prstGeom prst="line">
            <a:avLst/>
          </a:prstGeom>
          <a:ln cap="flat" w="28575">
            <a:solidFill>
              <a:srgbClr val="000000"/>
            </a:solidFill>
            <a:prstDash val="solid"/>
            <a:headEnd type="none" len="sm" w="sm"/>
            <a:tailEnd type="none" len="sm" w="sm"/>
          </a:ln>
        </p:spPr>
      </p:sp>
      <p:sp>
        <p:nvSpPr>
          <p:cNvPr name="AutoShape 33" id="33"/>
          <p:cNvSpPr/>
          <p:nvPr/>
        </p:nvSpPr>
        <p:spPr>
          <a:xfrm flipV="true">
            <a:off x="9860444" y="6175096"/>
            <a:ext cx="4462629" cy="91058"/>
          </a:xfrm>
          <a:prstGeom prst="line">
            <a:avLst/>
          </a:prstGeom>
          <a:ln cap="flat" w="28575">
            <a:solidFill>
              <a:srgbClr val="000000"/>
            </a:solidFill>
            <a:prstDash val="solid"/>
            <a:headEnd type="none" len="sm" w="sm"/>
            <a:tailEnd type="none" len="sm" w="sm"/>
          </a:ln>
        </p:spPr>
      </p:sp>
      <p:sp>
        <p:nvSpPr>
          <p:cNvPr name="AutoShape 34" id="34"/>
          <p:cNvSpPr/>
          <p:nvPr/>
        </p:nvSpPr>
        <p:spPr>
          <a:xfrm flipV="true">
            <a:off x="8551016" y="1680804"/>
            <a:ext cx="3182191" cy="10463"/>
          </a:xfrm>
          <a:prstGeom prst="line">
            <a:avLst/>
          </a:prstGeom>
          <a:ln cap="flat" w="28575">
            <a:solidFill>
              <a:srgbClr val="ED1708"/>
            </a:solidFill>
            <a:prstDash val="solid"/>
            <a:headEnd type="none" len="sm" w="sm"/>
            <a:tailEnd type="none" len="sm" w="sm"/>
          </a:ln>
        </p:spPr>
      </p:sp>
      <p:sp>
        <p:nvSpPr>
          <p:cNvPr name="AutoShape 35" id="35"/>
          <p:cNvSpPr/>
          <p:nvPr/>
        </p:nvSpPr>
        <p:spPr>
          <a:xfrm>
            <a:off x="11733207" y="1680804"/>
            <a:ext cx="0" cy="2958904"/>
          </a:xfrm>
          <a:prstGeom prst="line">
            <a:avLst/>
          </a:prstGeom>
          <a:ln cap="flat" w="28575">
            <a:solidFill>
              <a:srgbClr val="ED1708"/>
            </a:solidFill>
            <a:prstDash val="solid"/>
            <a:headEnd type="none" len="sm" w="sm"/>
            <a:tailEnd type="none" len="sm" w="sm"/>
          </a:ln>
        </p:spPr>
      </p:sp>
      <p:sp>
        <p:nvSpPr>
          <p:cNvPr name="AutoShape 36" id="36"/>
          <p:cNvSpPr/>
          <p:nvPr/>
        </p:nvSpPr>
        <p:spPr>
          <a:xfrm>
            <a:off x="8550432" y="1785317"/>
            <a:ext cx="2397234" cy="0"/>
          </a:xfrm>
          <a:prstGeom prst="line">
            <a:avLst/>
          </a:prstGeom>
          <a:ln cap="flat" w="28575">
            <a:solidFill>
              <a:srgbClr val="FFBD59"/>
            </a:solidFill>
            <a:prstDash val="solid"/>
            <a:headEnd type="none" len="sm" w="sm"/>
            <a:tailEnd type="none" len="sm" w="sm"/>
          </a:ln>
        </p:spPr>
      </p:sp>
      <p:sp>
        <p:nvSpPr>
          <p:cNvPr name="AutoShape 37" id="37"/>
          <p:cNvSpPr/>
          <p:nvPr/>
        </p:nvSpPr>
        <p:spPr>
          <a:xfrm flipH="true" flipV="true">
            <a:off x="10947665" y="1785317"/>
            <a:ext cx="16367" cy="1483724"/>
          </a:xfrm>
          <a:prstGeom prst="line">
            <a:avLst/>
          </a:prstGeom>
          <a:ln cap="flat" w="28575">
            <a:solidFill>
              <a:srgbClr val="FFBD59"/>
            </a:solidFill>
            <a:prstDash val="solid"/>
            <a:headEnd type="none" len="sm" w="sm"/>
            <a:tailEnd type="none" len="sm" w="sm"/>
          </a:ln>
        </p:spPr>
      </p:sp>
      <p:sp>
        <p:nvSpPr>
          <p:cNvPr name="AutoShape 38" id="38"/>
          <p:cNvSpPr/>
          <p:nvPr/>
        </p:nvSpPr>
        <p:spPr>
          <a:xfrm>
            <a:off x="2272327" y="3269041"/>
            <a:ext cx="8692652" cy="26713"/>
          </a:xfrm>
          <a:prstGeom prst="line">
            <a:avLst/>
          </a:prstGeom>
          <a:ln cap="flat" w="28575">
            <a:solidFill>
              <a:srgbClr val="FFBD59"/>
            </a:solidFill>
            <a:prstDash val="solid"/>
            <a:headEnd type="none" len="sm" w="sm"/>
            <a:tailEnd type="none" len="sm" w="sm"/>
          </a:ln>
        </p:spPr>
      </p:sp>
      <p:sp>
        <p:nvSpPr>
          <p:cNvPr name="AutoShape 39" id="39"/>
          <p:cNvSpPr/>
          <p:nvPr/>
        </p:nvSpPr>
        <p:spPr>
          <a:xfrm flipV="true">
            <a:off x="2272327" y="3253402"/>
            <a:ext cx="16366" cy="6108520"/>
          </a:xfrm>
          <a:prstGeom prst="line">
            <a:avLst/>
          </a:prstGeom>
          <a:ln cap="flat" w="28575">
            <a:solidFill>
              <a:srgbClr val="FFBD59"/>
            </a:solidFill>
            <a:prstDash val="solid"/>
            <a:headEnd type="none" len="sm" w="sm"/>
            <a:tailEnd type="none" len="sm" w="sm"/>
          </a:ln>
        </p:spPr>
      </p:sp>
      <p:sp>
        <p:nvSpPr>
          <p:cNvPr name="AutoShape 40" id="40"/>
          <p:cNvSpPr/>
          <p:nvPr/>
        </p:nvSpPr>
        <p:spPr>
          <a:xfrm flipV="true">
            <a:off x="2254963" y="9361922"/>
            <a:ext cx="7928376" cy="16367"/>
          </a:xfrm>
          <a:prstGeom prst="line">
            <a:avLst/>
          </a:prstGeom>
          <a:ln cap="flat" w="28575">
            <a:solidFill>
              <a:srgbClr val="FFBD59"/>
            </a:solidFill>
            <a:prstDash val="solid"/>
            <a:headEnd type="none" len="sm" w="sm"/>
            <a:tailEnd type="none" len="sm" w="sm"/>
          </a:ln>
        </p:spPr>
      </p:sp>
      <p:sp>
        <p:nvSpPr>
          <p:cNvPr name="AutoShape 41" id="41"/>
          <p:cNvSpPr/>
          <p:nvPr/>
        </p:nvSpPr>
        <p:spPr>
          <a:xfrm flipV="true">
            <a:off x="10166973" y="7710251"/>
            <a:ext cx="16366" cy="1667858"/>
          </a:xfrm>
          <a:prstGeom prst="line">
            <a:avLst/>
          </a:prstGeom>
          <a:ln cap="flat" w="28575">
            <a:solidFill>
              <a:srgbClr val="FFBD59"/>
            </a:solidFill>
            <a:prstDash val="solid"/>
            <a:headEnd type="none" len="sm" w="sm"/>
            <a:tailEnd type="none" len="sm" w="sm"/>
          </a:ln>
        </p:spPr>
      </p:sp>
      <p:sp>
        <p:nvSpPr>
          <p:cNvPr name="AutoShape 42" id="42"/>
          <p:cNvSpPr/>
          <p:nvPr/>
        </p:nvSpPr>
        <p:spPr>
          <a:xfrm flipV="true">
            <a:off x="8717756" y="1222409"/>
            <a:ext cx="16366" cy="379917"/>
          </a:xfrm>
          <a:prstGeom prst="line">
            <a:avLst/>
          </a:prstGeom>
          <a:ln cap="flat" w="28575">
            <a:solidFill>
              <a:srgbClr val="5271FF"/>
            </a:solidFill>
            <a:prstDash val="solid"/>
            <a:headEnd type="none" len="sm" w="sm"/>
            <a:tailEnd type="none" len="sm" w="sm"/>
          </a:ln>
        </p:spPr>
      </p:sp>
      <p:sp>
        <p:nvSpPr>
          <p:cNvPr name="AutoShape 43" id="43"/>
          <p:cNvSpPr/>
          <p:nvPr/>
        </p:nvSpPr>
        <p:spPr>
          <a:xfrm>
            <a:off x="8717810" y="1227640"/>
            <a:ext cx="2532505" cy="0"/>
          </a:xfrm>
          <a:prstGeom prst="line">
            <a:avLst/>
          </a:prstGeom>
          <a:ln cap="flat" w="28575">
            <a:solidFill>
              <a:srgbClr val="5271FF"/>
            </a:solidFill>
            <a:prstDash val="solid"/>
            <a:headEnd type="none" len="sm" w="sm"/>
            <a:tailEnd type="none" len="sm" w="sm"/>
          </a:ln>
        </p:spPr>
      </p:sp>
      <p:sp>
        <p:nvSpPr>
          <p:cNvPr name="AutoShape 44" id="44"/>
          <p:cNvSpPr/>
          <p:nvPr/>
        </p:nvSpPr>
        <p:spPr>
          <a:xfrm flipV="true">
            <a:off x="11250314" y="895124"/>
            <a:ext cx="16342" cy="332516"/>
          </a:xfrm>
          <a:prstGeom prst="line">
            <a:avLst/>
          </a:prstGeom>
          <a:ln cap="flat" w="28575">
            <a:solidFill>
              <a:srgbClr val="5271FF"/>
            </a:solidFill>
            <a:prstDash val="solid"/>
            <a:headEnd type="none" len="sm" w="sm"/>
            <a:tailEnd type="none" len="sm" w="sm"/>
          </a:ln>
        </p:spPr>
      </p:sp>
      <p:sp>
        <p:nvSpPr>
          <p:cNvPr name="AutoShape 45" id="45"/>
          <p:cNvSpPr/>
          <p:nvPr/>
        </p:nvSpPr>
        <p:spPr>
          <a:xfrm flipV="true">
            <a:off x="11250280" y="909438"/>
            <a:ext cx="5302069" cy="5231"/>
          </a:xfrm>
          <a:prstGeom prst="line">
            <a:avLst/>
          </a:prstGeom>
          <a:ln cap="flat" w="28575">
            <a:solidFill>
              <a:srgbClr val="5271FF"/>
            </a:solidFill>
            <a:prstDash val="solid"/>
            <a:headEnd type="none" len="sm" w="sm"/>
            <a:tailEnd type="none" len="sm" w="sm"/>
          </a:ln>
        </p:spPr>
      </p:sp>
      <p:sp>
        <p:nvSpPr>
          <p:cNvPr name="AutoShape 46" id="46"/>
          <p:cNvSpPr/>
          <p:nvPr/>
        </p:nvSpPr>
        <p:spPr>
          <a:xfrm flipV="true">
            <a:off x="16552365" y="931037"/>
            <a:ext cx="0" cy="6438372"/>
          </a:xfrm>
          <a:prstGeom prst="line">
            <a:avLst/>
          </a:prstGeom>
          <a:ln cap="flat" w="28575">
            <a:solidFill>
              <a:srgbClr val="5271FF"/>
            </a:solidFill>
            <a:prstDash val="solid"/>
            <a:headEnd type="none" len="sm" w="sm"/>
            <a:tailEnd type="none" len="sm" w="sm"/>
          </a:ln>
        </p:spPr>
      </p:sp>
      <p:sp>
        <p:nvSpPr>
          <p:cNvPr name="AutoShape 47" id="47"/>
          <p:cNvSpPr/>
          <p:nvPr/>
        </p:nvSpPr>
        <p:spPr>
          <a:xfrm>
            <a:off x="9839082" y="7369408"/>
            <a:ext cx="6713283" cy="0"/>
          </a:xfrm>
          <a:prstGeom prst="line">
            <a:avLst/>
          </a:prstGeom>
          <a:ln cap="flat" w="28575">
            <a:solidFill>
              <a:srgbClr val="5271FF"/>
            </a:solidFill>
            <a:prstDash val="solid"/>
            <a:headEnd type="none" len="sm" w="sm"/>
            <a:tailEnd type="none" len="sm" w="sm"/>
          </a:ln>
        </p:spPr>
      </p:sp>
      <p:sp>
        <p:nvSpPr>
          <p:cNvPr name="AutoShape 48" id="48"/>
          <p:cNvSpPr/>
          <p:nvPr/>
        </p:nvSpPr>
        <p:spPr>
          <a:xfrm>
            <a:off x="8717756" y="1892560"/>
            <a:ext cx="3165977" cy="0"/>
          </a:xfrm>
          <a:prstGeom prst="line">
            <a:avLst/>
          </a:prstGeom>
          <a:ln cap="flat" w="28575">
            <a:solidFill>
              <a:srgbClr val="C7C7C7"/>
            </a:solidFill>
            <a:prstDash val="solid"/>
            <a:headEnd type="none" len="sm" w="sm"/>
            <a:tailEnd type="none" len="sm" w="sm"/>
          </a:ln>
        </p:spPr>
      </p:sp>
      <p:sp>
        <p:nvSpPr>
          <p:cNvPr name="AutoShape 49" id="49"/>
          <p:cNvSpPr/>
          <p:nvPr/>
        </p:nvSpPr>
        <p:spPr>
          <a:xfrm flipH="true">
            <a:off x="11867365" y="1051218"/>
            <a:ext cx="4260" cy="841342"/>
          </a:xfrm>
          <a:prstGeom prst="line">
            <a:avLst/>
          </a:prstGeom>
          <a:ln cap="flat" w="28575">
            <a:solidFill>
              <a:srgbClr val="C7C7C7"/>
            </a:solidFill>
            <a:prstDash val="solid"/>
            <a:headEnd type="none" len="sm" w="sm"/>
            <a:tailEnd type="none" len="sm" w="sm"/>
          </a:ln>
        </p:spPr>
      </p:sp>
      <p:sp>
        <p:nvSpPr>
          <p:cNvPr name="AutoShape 50" id="50"/>
          <p:cNvSpPr/>
          <p:nvPr/>
        </p:nvSpPr>
        <p:spPr>
          <a:xfrm flipV="true">
            <a:off x="11867365" y="1051218"/>
            <a:ext cx="4478205" cy="16367"/>
          </a:xfrm>
          <a:prstGeom prst="line">
            <a:avLst/>
          </a:prstGeom>
          <a:ln cap="flat" w="28575">
            <a:solidFill>
              <a:srgbClr val="C7C7C7"/>
            </a:solidFill>
            <a:prstDash val="solid"/>
            <a:headEnd type="none" len="sm" w="sm"/>
            <a:tailEnd type="none" len="sm" w="sm"/>
          </a:ln>
        </p:spPr>
      </p:sp>
      <p:sp>
        <p:nvSpPr>
          <p:cNvPr name="AutoShape 51" id="51"/>
          <p:cNvSpPr/>
          <p:nvPr/>
        </p:nvSpPr>
        <p:spPr>
          <a:xfrm flipV="true">
            <a:off x="16345570" y="1051218"/>
            <a:ext cx="0" cy="6147321"/>
          </a:xfrm>
          <a:prstGeom prst="line">
            <a:avLst/>
          </a:prstGeom>
          <a:ln cap="flat" w="28575">
            <a:solidFill>
              <a:srgbClr val="C7C7C7"/>
            </a:solidFill>
            <a:prstDash val="solid"/>
            <a:headEnd type="none" len="sm" w="sm"/>
            <a:tailEnd type="none" len="sm" w="sm"/>
          </a:ln>
        </p:spPr>
      </p:sp>
      <p:sp>
        <p:nvSpPr>
          <p:cNvPr name="AutoShape 52" id="52"/>
          <p:cNvSpPr/>
          <p:nvPr/>
        </p:nvSpPr>
        <p:spPr>
          <a:xfrm flipV="true">
            <a:off x="9835966" y="7198539"/>
            <a:ext cx="6509604" cy="0"/>
          </a:xfrm>
          <a:prstGeom prst="line">
            <a:avLst/>
          </a:prstGeom>
          <a:ln cap="flat" w="28575">
            <a:solidFill>
              <a:srgbClr val="C7C7C7"/>
            </a:solidFill>
            <a:prstDash val="solid"/>
            <a:headEnd type="none" len="sm" w="sm"/>
            <a:tailEnd type="none" len="sm" w="sm"/>
          </a:ln>
        </p:spPr>
      </p:sp>
      <p:sp>
        <p:nvSpPr>
          <p:cNvPr name="AutoShape 53" id="53"/>
          <p:cNvSpPr/>
          <p:nvPr/>
        </p:nvSpPr>
        <p:spPr>
          <a:xfrm>
            <a:off x="11529542" y="4140624"/>
            <a:ext cx="2113327" cy="0"/>
          </a:xfrm>
          <a:prstGeom prst="line">
            <a:avLst/>
          </a:prstGeom>
          <a:ln cap="flat" w="28575">
            <a:solidFill>
              <a:srgbClr val="FFBD59"/>
            </a:solidFill>
            <a:prstDash val="solid"/>
            <a:headEnd type="none" len="sm" w="sm"/>
            <a:tailEnd type="none" len="sm" w="sm"/>
          </a:ln>
        </p:spPr>
      </p:sp>
      <p:sp>
        <p:nvSpPr>
          <p:cNvPr name="AutoShape 54" id="54"/>
          <p:cNvSpPr/>
          <p:nvPr/>
        </p:nvSpPr>
        <p:spPr>
          <a:xfrm flipV="true">
            <a:off x="13642870" y="2317736"/>
            <a:ext cx="0" cy="1822887"/>
          </a:xfrm>
          <a:prstGeom prst="line">
            <a:avLst/>
          </a:prstGeom>
          <a:ln cap="flat" w="28575">
            <a:solidFill>
              <a:srgbClr val="FFBD59"/>
            </a:solidFill>
            <a:prstDash val="solid"/>
            <a:headEnd type="none" len="sm" w="sm"/>
            <a:tailEnd type="none" len="sm" w="sm"/>
          </a:ln>
        </p:spPr>
      </p:sp>
      <p:sp>
        <p:nvSpPr>
          <p:cNvPr name="AutoShape 55" id="55"/>
          <p:cNvSpPr/>
          <p:nvPr/>
        </p:nvSpPr>
        <p:spPr>
          <a:xfrm flipV="true">
            <a:off x="11529542" y="3948392"/>
            <a:ext cx="1794034" cy="16365"/>
          </a:xfrm>
          <a:prstGeom prst="line">
            <a:avLst/>
          </a:prstGeom>
          <a:ln cap="flat" w="28575">
            <a:solidFill>
              <a:srgbClr val="ED1708"/>
            </a:solidFill>
            <a:prstDash val="solid"/>
            <a:headEnd type="none" len="sm" w="sm"/>
            <a:tailEnd type="none" len="sm" w="sm"/>
          </a:ln>
        </p:spPr>
      </p:sp>
      <p:sp>
        <p:nvSpPr>
          <p:cNvPr name="AutoShape 56" id="56"/>
          <p:cNvSpPr/>
          <p:nvPr/>
        </p:nvSpPr>
        <p:spPr>
          <a:xfrm>
            <a:off x="13323836" y="2317736"/>
            <a:ext cx="0" cy="1647021"/>
          </a:xfrm>
          <a:prstGeom prst="line">
            <a:avLst/>
          </a:prstGeom>
          <a:ln cap="flat" w="28575">
            <a:solidFill>
              <a:srgbClr val="ED1708"/>
            </a:solidFill>
            <a:prstDash val="solid"/>
            <a:headEnd type="none" len="sm" w="sm"/>
            <a:tailEnd type="none" len="sm" w="sm"/>
          </a:ln>
        </p:spPr>
      </p:sp>
      <p:sp>
        <p:nvSpPr>
          <p:cNvPr name="AutoShape 57" id="57"/>
          <p:cNvSpPr/>
          <p:nvPr/>
        </p:nvSpPr>
        <p:spPr>
          <a:xfrm>
            <a:off x="11529615" y="3804122"/>
            <a:ext cx="1470810" cy="0"/>
          </a:xfrm>
          <a:prstGeom prst="line">
            <a:avLst/>
          </a:prstGeom>
          <a:ln cap="flat" w="28575">
            <a:solidFill>
              <a:srgbClr val="000000"/>
            </a:solidFill>
            <a:prstDash val="solid"/>
            <a:headEnd type="none" len="sm" w="sm"/>
            <a:tailEnd type="none" len="sm" w="sm"/>
          </a:ln>
        </p:spPr>
      </p:sp>
      <p:sp>
        <p:nvSpPr>
          <p:cNvPr name="AutoShape 58" id="58"/>
          <p:cNvSpPr/>
          <p:nvPr/>
        </p:nvSpPr>
        <p:spPr>
          <a:xfrm flipV="true">
            <a:off x="13000425" y="2317736"/>
            <a:ext cx="0" cy="1486386"/>
          </a:xfrm>
          <a:prstGeom prst="line">
            <a:avLst/>
          </a:prstGeom>
          <a:ln cap="flat" w="28575">
            <a:solidFill>
              <a:srgbClr val="000000"/>
            </a:solidFill>
            <a:prstDash val="solid"/>
            <a:headEnd type="none" len="sm" w="sm"/>
            <a:tailEnd type="none" len="sm" w="sm"/>
          </a:ln>
        </p:spPr>
      </p:sp>
      <p:sp>
        <p:nvSpPr>
          <p:cNvPr name="AutoShape 59" id="59"/>
          <p:cNvSpPr/>
          <p:nvPr/>
        </p:nvSpPr>
        <p:spPr>
          <a:xfrm>
            <a:off x="3995328" y="6121029"/>
            <a:ext cx="5840638" cy="456985"/>
          </a:xfrm>
          <a:prstGeom prst="line">
            <a:avLst/>
          </a:prstGeom>
          <a:ln cap="flat" w="28575">
            <a:solidFill>
              <a:srgbClr val="D1E72D"/>
            </a:solidFill>
            <a:prstDash val="solid"/>
            <a:headEnd type="none" len="sm" w="sm"/>
            <a:tailEnd type="none" len="sm" w="sm"/>
          </a:ln>
        </p:spPr>
      </p:sp>
      <p:sp>
        <p:nvSpPr>
          <p:cNvPr name="AutoShape 60" id="60"/>
          <p:cNvSpPr/>
          <p:nvPr/>
        </p:nvSpPr>
        <p:spPr>
          <a:xfrm>
            <a:off x="4043750" y="6212237"/>
            <a:ext cx="5817085" cy="518108"/>
          </a:xfrm>
          <a:prstGeom prst="line">
            <a:avLst/>
          </a:prstGeom>
          <a:ln cap="flat" w="28575">
            <a:solidFill>
              <a:srgbClr val="D1E72D"/>
            </a:solidFill>
            <a:prstDash val="solid"/>
            <a:headEnd type="none" len="sm" w="sm"/>
            <a:tailEnd type="none" len="sm" w="sm"/>
          </a:ln>
        </p:spPr>
      </p:sp>
      <p:sp>
        <p:nvSpPr>
          <p:cNvPr name="AutoShape 61" id="61"/>
          <p:cNvSpPr/>
          <p:nvPr/>
        </p:nvSpPr>
        <p:spPr>
          <a:xfrm>
            <a:off x="4020546" y="6282456"/>
            <a:ext cx="5818537" cy="597567"/>
          </a:xfrm>
          <a:prstGeom prst="line">
            <a:avLst/>
          </a:prstGeom>
          <a:ln cap="flat" w="28575">
            <a:solidFill>
              <a:srgbClr val="D1E72D"/>
            </a:solidFill>
            <a:prstDash val="solid"/>
            <a:headEnd type="none" len="sm" w="sm"/>
            <a:tailEnd type="none" len="sm" w="sm"/>
          </a:ln>
        </p:spPr>
      </p:sp>
      <p:sp>
        <p:nvSpPr>
          <p:cNvPr name="AutoShape 62" id="62"/>
          <p:cNvSpPr/>
          <p:nvPr/>
        </p:nvSpPr>
        <p:spPr>
          <a:xfrm>
            <a:off x="4022218" y="6382833"/>
            <a:ext cx="5816864" cy="655634"/>
          </a:xfrm>
          <a:prstGeom prst="line">
            <a:avLst/>
          </a:prstGeom>
          <a:ln cap="flat" w="28575">
            <a:solidFill>
              <a:srgbClr val="D1E72D"/>
            </a:solidFill>
            <a:prstDash val="solid"/>
            <a:headEnd type="none" len="sm" w="sm"/>
            <a:tailEnd type="none" len="sm" w="sm"/>
          </a:ln>
        </p:spPr>
      </p:sp>
      <p:sp>
        <p:nvSpPr>
          <p:cNvPr name="AutoShape 63" id="63"/>
          <p:cNvSpPr/>
          <p:nvPr/>
        </p:nvSpPr>
        <p:spPr>
          <a:xfrm flipV="true">
            <a:off x="5446475" y="6880024"/>
            <a:ext cx="0" cy="2002545"/>
          </a:xfrm>
          <a:prstGeom prst="line">
            <a:avLst/>
          </a:prstGeom>
          <a:ln cap="flat" w="28575">
            <a:solidFill>
              <a:srgbClr val="FFBD59"/>
            </a:solidFill>
            <a:prstDash val="solid"/>
            <a:headEnd type="none" len="sm" w="sm"/>
            <a:tailEnd type="none" len="sm" w="sm"/>
          </a:ln>
        </p:spPr>
      </p:sp>
      <p:sp>
        <p:nvSpPr>
          <p:cNvPr name="AutoShape 64" id="64"/>
          <p:cNvSpPr/>
          <p:nvPr/>
        </p:nvSpPr>
        <p:spPr>
          <a:xfrm>
            <a:off x="3995328" y="6880024"/>
            <a:ext cx="1451147" cy="0"/>
          </a:xfrm>
          <a:prstGeom prst="line">
            <a:avLst/>
          </a:prstGeom>
          <a:ln cap="flat" w="28575">
            <a:solidFill>
              <a:srgbClr val="FFBD59"/>
            </a:solidFill>
            <a:prstDash val="solid"/>
            <a:headEnd type="none" len="sm" w="sm"/>
            <a:tailEnd type="none" len="sm" w="sm"/>
          </a:ln>
        </p:spPr>
      </p:sp>
      <p:sp>
        <p:nvSpPr>
          <p:cNvPr name="AutoShape 65" id="65"/>
          <p:cNvSpPr/>
          <p:nvPr/>
        </p:nvSpPr>
        <p:spPr>
          <a:xfrm flipV="true">
            <a:off x="5446475" y="8882569"/>
            <a:ext cx="4618760" cy="16367"/>
          </a:xfrm>
          <a:prstGeom prst="line">
            <a:avLst/>
          </a:prstGeom>
          <a:ln cap="flat" w="28575">
            <a:solidFill>
              <a:srgbClr val="FFBD59"/>
            </a:solidFill>
            <a:prstDash val="solid"/>
            <a:headEnd type="none" len="sm" w="sm"/>
            <a:tailEnd type="none" len="sm" w="sm"/>
          </a:ln>
        </p:spPr>
      </p:sp>
      <p:sp>
        <p:nvSpPr>
          <p:cNvPr name="AutoShape 66" id="66"/>
          <p:cNvSpPr/>
          <p:nvPr/>
        </p:nvSpPr>
        <p:spPr>
          <a:xfrm flipV="true">
            <a:off x="10065235" y="7710251"/>
            <a:ext cx="0" cy="1172318"/>
          </a:xfrm>
          <a:prstGeom prst="line">
            <a:avLst/>
          </a:prstGeom>
          <a:ln cap="flat" w="28575">
            <a:solidFill>
              <a:srgbClr val="FFBD59"/>
            </a:solidFill>
            <a:prstDash val="solid"/>
            <a:headEnd type="none" len="sm" w="sm"/>
            <a:tailEnd type="none" len="sm" w="sm"/>
          </a:ln>
        </p:spPr>
      </p:sp>
      <p:sp>
        <p:nvSpPr>
          <p:cNvPr name="AutoShape 67" id="67"/>
          <p:cNvSpPr/>
          <p:nvPr/>
        </p:nvSpPr>
        <p:spPr>
          <a:xfrm>
            <a:off x="5446475" y="3043892"/>
            <a:ext cx="6083067" cy="0"/>
          </a:xfrm>
          <a:prstGeom prst="line">
            <a:avLst/>
          </a:prstGeom>
          <a:ln cap="flat" w="28575">
            <a:solidFill>
              <a:srgbClr val="ED1708"/>
            </a:solidFill>
            <a:prstDash val="solid"/>
            <a:headEnd type="none" len="sm" w="sm"/>
            <a:tailEnd type="none" len="sm" w="sm"/>
          </a:ln>
        </p:spPr>
      </p:sp>
      <p:sp>
        <p:nvSpPr>
          <p:cNvPr name="AutoShape 68" id="68"/>
          <p:cNvSpPr/>
          <p:nvPr/>
        </p:nvSpPr>
        <p:spPr>
          <a:xfrm>
            <a:off x="11529542" y="3043892"/>
            <a:ext cx="73" cy="1595816"/>
          </a:xfrm>
          <a:prstGeom prst="line">
            <a:avLst/>
          </a:prstGeom>
          <a:ln cap="flat" w="28575">
            <a:solidFill>
              <a:srgbClr val="ED1708"/>
            </a:solidFill>
            <a:prstDash val="solid"/>
            <a:headEnd type="none" len="sm" w="sm"/>
            <a:tailEnd type="none" len="sm" w="sm"/>
          </a:ln>
        </p:spPr>
      </p:sp>
      <p:sp>
        <p:nvSpPr>
          <p:cNvPr name="AutoShape 69" id="69"/>
          <p:cNvSpPr/>
          <p:nvPr/>
        </p:nvSpPr>
        <p:spPr>
          <a:xfrm flipH="true">
            <a:off x="5446475" y="3043892"/>
            <a:ext cx="16367" cy="3609684"/>
          </a:xfrm>
          <a:prstGeom prst="line">
            <a:avLst/>
          </a:prstGeom>
          <a:ln cap="flat" w="28575">
            <a:solidFill>
              <a:srgbClr val="ED1708"/>
            </a:solidFill>
            <a:prstDash val="solid"/>
            <a:headEnd type="none" len="sm" w="sm"/>
            <a:tailEnd type="none" len="sm" w="sm"/>
          </a:ln>
        </p:spPr>
      </p:sp>
      <p:sp>
        <p:nvSpPr>
          <p:cNvPr name="AutoShape 70" id="70"/>
          <p:cNvSpPr/>
          <p:nvPr/>
        </p:nvSpPr>
        <p:spPr>
          <a:xfrm>
            <a:off x="3995328" y="6653576"/>
            <a:ext cx="1451147" cy="0"/>
          </a:xfrm>
          <a:prstGeom prst="line">
            <a:avLst/>
          </a:prstGeom>
          <a:ln cap="flat" w="28575">
            <a:solidFill>
              <a:srgbClr val="ED1708"/>
            </a:solidFill>
            <a:prstDash val="solid"/>
            <a:headEnd type="none" len="sm" w="sm"/>
            <a:tailEnd type="none" len="sm" w="sm"/>
          </a:ln>
        </p:spPr>
      </p:sp>
      <p:sp>
        <p:nvSpPr>
          <p:cNvPr name="Freeform 71" id="71"/>
          <p:cNvSpPr/>
          <p:nvPr/>
        </p:nvSpPr>
        <p:spPr>
          <a:xfrm flipH="false" flipV="false" rot="-4176364">
            <a:off x="-4208708" y="7066323"/>
            <a:ext cx="6948897" cy="7130398"/>
          </a:xfrm>
          <a:custGeom>
            <a:avLst/>
            <a:gdLst/>
            <a:ahLst/>
            <a:cxnLst/>
            <a:rect r="r" b="b" t="t" l="l"/>
            <a:pathLst>
              <a:path h="7130398" w="6948897">
                <a:moveTo>
                  <a:pt x="0" y="0"/>
                </a:moveTo>
                <a:lnTo>
                  <a:pt x="6948897" y="0"/>
                </a:lnTo>
                <a:lnTo>
                  <a:pt x="6948897" y="7130398"/>
                </a:lnTo>
                <a:lnTo>
                  <a:pt x="0" y="7130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5895" y="-619125"/>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86917" y="-534852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15473" y="-4061721"/>
            <a:ext cx="6709932" cy="6885191"/>
          </a:xfrm>
          <a:custGeom>
            <a:avLst/>
            <a:gdLst/>
            <a:ahLst/>
            <a:cxnLst/>
            <a:rect r="r" b="b" t="t" l="l"/>
            <a:pathLst>
              <a:path h="6885191" w="6709932">
                <a:moveTo>
                  <a:pt x="0" y="0"/>
                </a:moveTo>
                <a:lnTo>
                  <a:pt x="6709931" y="0"/>
                </a:lnTo>
                <a:lnTo>
                  <a:pt x="6709931"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984290" y="3185421"/>
            <a:ext cx="3389635" cy="1255873"/>
            <a:chOff x="0" y="0"/>
            <a:chExt cx="811662" cy="300724"/>
          </a:xfrm>
        </p:grpSpPr>
        <p:sp>
          <p:nvSpPr>
            <p:cNvPr name="Freeform 9" id="9"/>
            <p:cNvSpPr/>
            <p:nvPr/>
          </p:nvSpPr>
          <p:spPr>
            <a:xfrm flipH="false" flipV="false" rot="0">
              <a:off x="0" y="0"/>
              <a:ext cx="811662" cy="300724"/>
            </a:xfrm>
            <a:custGeom>
              <a:avLst/>
              <a:gdLst/>
              <a:ahLst/>
              <a:cxnLst/>
              <a:rect r="r" b="b" t="t" l="l"/>
              <a:pathLst>
                <a:path h="300724" w="811662">
                  <a:moveTo>
                    <a:pt x="0" y="0"/>
                  </a:moveTo>
                  <a:lnTo>
                    <a:pt x="811662" y="0"/>
                  </a:lnTo>
                  <a:lnTo>
                    <a:pt x="811662" y="300724"/>
                  </a:lnTo>
                  <a:lnTo>
                    <a:pt x="0" y="300724"/>
                  </a:lnTo>
                  <a:close/>
                </a:path>
              </a:pathLst>
            </a:custGeom>
            <a:solidFill>
              <a:srgbClr val="1A1A1A"/>
            </a:solidFill>
          </p:spPr>
        </p:sp>
        <p:sp>
          <p:nvSpPr>
            <p:cNvPr name="TextBox 10" id="10"/>
            <p:cNvSpPr txBox="true"/>
            <p:nvPr/>
          </p:nvSpPr>
          <p:spPr>
            <a:xfrm>
              <a:off x="0" y="-57150"/>
              <a:ext cx="811662" cy="357874"/>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PROBLEMS ENCOUNTERED </a:t>
              </a:r>
            </a:p>
          </p:txBody>
        </p:sp>
      </p:grpSp>
      <p:grpSp>
        <p:nvGrpSpPr>
          <p:cNvPr name="Group 11" id="11"/>
          <p:cNvGrpSpPr/>
          <p:nvPr/>
        </p:nvGrpSpPr>
        <p:grpSpPr>
          <a:xfrm rot="0">
            <a:off x="5373924" y="3442596"/>
            <a:ext cx="12549808" cy="2912465"/>
            <a:chOff x="0" y="0"/>
            <a:chExt cx="2423572" cy="562444"/>
          </a:xfrm>
        </p:grpSpPr>
        <p:sp>
          <p:nvSpPr>
            <p:cNvPr name="Freeform 12" id="12"/>
            <p:cNvSpPr/>
            <p:nvPr/>
          </p:nvSpPr>
          <p:spPr>
            <a:xfrm flipH="false" flipV="false" rot="0">
              <a:off x="0" y="0"/>
              <a:ext cx="2423572" cy="562444"/>
            </a:xfrm>
            <a:custGeom>
              <a:avLst/>
              <a:gdLst/>
              <a:ahLst/>
              <a:cxnLst/>
              <a:rect r="r" b="b" t="t" l="l"/>
              <a:pathLst>
                <a:path h="562444" w="2423572">
                  <a:moveTo>
                    <a:pt x="0" y="0"/>
                  </a:moveTo>
                  <a:lnTo>
                    <a:pt x="2423572" y="0"/>
                  </a:lnTo>
                  <a:lnTo>
                    <a:pt x="2423572" y="562444"/>
                  </a:lnTo>
                  <a:lnTo>
                    <a:pt x="0" y="562444"/>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2423572" cy="581494"/>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13956628" y="6703067"/>
            <a:ext cx="3519036" cy="772609"/>
            <a:chOff x="0" y="0"/>
            <a:chExt cx="763845" cy="167703"/>
          </a:xfrm>
        </p:grpSpPr>
        <p:sp>
          <p:nvSpPr>
            <p:cNvPr name="Freeform 15" id="15"/>
            <p:cNvSpPr/>
            <p:nvPr/>
          </p:nvSpPr>
          <p:spPr>
            <a:xfrm flipH="false" flipV="false" rot="0">
              <a:off x="0" y="0"/>
              <a:ext cx="763845" cy="167703"/>
            </a:xfrm>
            <a:custGeom>
              <a:avLst/>
              <a:gdLst/>
              <a:ahLst/>
              <a:cxnLst/>
              <a:rect r="r" b="b" t="t" l="l"/>
              <a:pathLst>
                <a:path h="167703" w="763845">
                  <a:moveTo>
                    <a:pt x="0" y="0"/>
                  </a:moveTo>
                  <a:lnTo>
                    <a:pt x="763845" y="0"/>
                  </a:lnTo>
                  <a:lnTo>
                    <a:pt x="763845" y="167703"/>
                  </a:lnTo>
                  <a:lnTo>
                    <a:pt x="0" y="167703"/>
                  </a:lnTo>
                  <a:close/>
                </a:path>
              </a:pathLst>
            </a:custGeom>
            <a:solidFill>
              <a:srgbClr val="1A1A1A"/>
            </a:solidFill>
          </p:spPr>
        </p:sp>
        <p:sp>
          <p:nvSpPr>
            <p:cNvPr name="TextBox 16" id="16"/>
            <p:cNvSpPr txBox="true"/>
            <p:nvPr/>
          </p:nvSpPr>
          <p:spPr>
            <a:xfrm>
              <a:off x="0" y="-57150"/>
              <a:ext cx="763845"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LIMITATIONS</a:t>
              </a:r>
            </a:p>
          </p:txBody>
        </p:sp>
      </p:grpSp>
      <p:grpSp>
        <p:nvGrpSpPr>
          <p:cNvPr name="Group 17" id="17"/>
          <p:cNvGrpSpPr/>
          <p:nvPr/>
        </p:nvGrpSpPr>
        <p:grpSpPr>
          <a:xfrm rot="0">
            <a:off x="2163000" y="6703067"/>
            <a:ext cx="11078198" cy="3296156"/>
            <a:chOff x="0" y="0"/>
            <a:chExt cx="1937663" cy="576523"/>
          </a:xfrm>
        </p:grpSpPr>
        <p:sp>
          <p:nvSpPr>
            <p:cNvPr name="Freeform 18" id="18"/>
            <p:cNvSpPr/>
            <p:nvPr/>
          </p:nvSpPr>
          <p:spPr>
            <a:xfrm flipH="false" flipV="false" rot="0">
              <a:off x="0" y="0"/>
              <a:ext cx="1937663" cy="576523"/>
            </a:xfrm>
            <a:custGeom>
              <a:avLst/>
              <a:gdLst/>
              <a:ahLst/>
              <a:cxnLst/>
              <a:rect r="r" b="b" t="t" l="l"/>
              <a:pathLst>
                <a:path h="576523" w="1937663">
                  <a:moveTo>
                    <a:pt x="0" y="0"/>
                  </a:moveTo>
                  <a:lnTo>
                    <a:pt x="1937663" y="0"/>
                  </a:lnTo>
                  <a:lnTo>
                    <a:pt x="1937663" y="576523"/>
                  </a:lnTo>
                  <a:lnTo>
                    <a:pt x="0" y="576523"/>
                  </a:lnTo>
                  <a:close/>
                </a:path>
              </a:pathLst>
            </a:custGeom>
            <a:solidFill>
              <a:srgbClr val="000000">
                <a:alpha val="0"/>
              </a:srgbClr>
            </a:solidFill>
            <a:ln w="38100" cap="sq">
              <a:solidFill>
                <a:srgbClr val="000000"/>
              </a:solidFill>
              <a:prstDash val="solid"/>
              <a:miter/>
            </a:ln>
          </p:spPr>
        </p:sp>
        <p:sp>
          <p:nvSpPr>
            <p:cNvPr name="TextBox 19" id="19"/>
            <p:cNvSpPr txBox="true"/>
            <p:nvPr/>
          </p:nvSpPr>
          <p:spPr>
            <a:xfrm>
              <a:off x="0" y="-19050"/>
              <a:ext cx="1937663" cy="595573"/>
            </a:xfrm>
            <a:prstGeom prst="rect">
              <a:avLst/>
            </a:prstGeom>
          </p:spPr>
          <p:txBody>
            <a:bodyPr anchor="ctr" rtlCol="false" tIns="50800" lIns="50800" bIns="50800" rIns="50800"/>
            <a:lstStyle/>
            <a:p>
              <a:pPr algn="ctr">
                <a:lnSpc>
                  <a:spcPts val="2859"/>
                </a:lnSpc>
              </a:pPr>
            </a:p>
          </p:txBody>
        </p:sp>
      </p:grpSp>
      <p:sp>
        <p:nvSpPr>
          <p:cNvPr name="Freeform 20" id="20"/>
          <p:cNvSpPr/>
          <p:nvPr/>
        </p:nvSpPr>
        <p:spPr>
          <a:xfrm flipH="false" flipV="false" rot="0">
            <a:off x="2454795" y="4528176"/>
            <a:ext cx="2448624" cy="2088009"/>
          </a:xfrm>
          <a:custGeom>
            <a:avLst/>
            <a:gdLst/>
            <a:ahLst/>
            <a:cxnLst/>
            <a:rect r="r" b="b" t="t" l="l"/>
            <a:pathLst>
              <a:path h="2088009" w="2448624">
                <a:moveTo>
                  <a:pt x="0" y="0"/>
                </a:moveTo>
                <a:lnTo>
                  <a:pt x="2448624" y="0"/>
                </a:lnTo>
                <a:lnTo>
                  <a:pt x="2448624" y="2088008"/>
                </a:lnTo>
                <a:lnTo>
                  <a:pt x="0" y="20880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3956628" y="7326611"/>
            <a:ext cx="3519036" cy="2960389"/>
          </a:xfrm>
          <a:custGeom>
            <a:avLst/>
            <a:gdLst/>
            <a:ahLst/>
            <a:cxnLst/>
            <a:rect r="r" b="b" t="t" l="l"/>
            <a:pathLst>
              <a:path h="2960389" w="3519036">
                <a:moveTo>
                  <a:pt x="0" y="0"/>
                </a:moveTo>
                <a:lnTo>
                  <a:pt x="3519036" y="0"/>
                </a:lnTo>
                <a:lnTo>
                  <a:pt x="3519036" y="2960389"/>
                </a:lnTo>
                <a:lnTo>
                  <a:pt x="0" y="2960389"/>
                </a:lnTo>
                <a:lnTo>
                  <a:pt x="0" y="0"/>
                </a:lnTo>
                <a:close/>
              </a:path>
            </a:pathLst>
          </a:custGeom>
          <a:blipFill>
            <a:blip r:embed="rId7"/>
            <a:stretch>
              <a:fillRect l="0" t="0" r="0" b="0"/>
            </a:stretch>
          </a:blipFill>
        </p:spPr>
      </p:sp>
      <p:sp>
        <p:nvSpPr>
          <p:cNvPr name="TextBox 22" id="22"/>
          <p:cNvSpPr txBox="true"/>
          <p:nvPr/>
        </p:nvSpPr>
        <p:spPr>
          <a:xfrm rot="0">
            <a:off x="35895" y="-212401"/>
            <a:ext cx="17496964" cy="2750122"/>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PROBLEMS ENCOUNTERD AND LIMITATIOINS</a:t>
            </a:r>
          </a:p>
        </p:txBody>
      </p:sp>
      <p:sp>
        <p:nvSpPr>
          <p:cNvPr name="TextBox 23" id="23"/>
          <p:cNvSpPr txBox="true"/>
          <p:nvPr/>
        </p:nvSpPr>
        <p:spPr>
          <a:xfrm rot="0">
            <a:off x="5373924" y="3582072"/>
            <a:ext cx="12571451" cy="2088261"/>
          </a:xfrm>
          <a:prstGeom prst="rect">
            <a:avLst/>
          </a:prstGeom>
        </p:spPr>
        <p:txBody>
          <a:bodyPr anchor="t" rtlCol="false" tIns="0" lIns="0" bIns="0" rIns="0">
            <a:spAutoFit/>
          </a:bodyPr>
          <a:lstStyle/>
          <a:p>
            <a:pPr marL="518158" indent="-259079" lvl="1">
              <a:lnSpc>
                <a:spcPts val="3311"/>
              </a:lnSpc>
              <a:buFont typeface="Arial"/>
              <a:buChar char="•"/>
            </a:pPr>
            <a:r>
              <a:rPr lang="en-US" sz="2399" spc="235">
                <a:solidFill>
                  <a:srgbClr val="231F20"/>
                </a:solidFill>
                <a:latin typeface="DM Sans"/>
              </a:rPr>
              <a:t>Robot not moving due to the low current input.</a:t>
            </a:r>
          </a:p>
          <a:p>
            <a:pPr marL="518158" indent="-259079" lvl="1">
              <a:lnSpc>
                <a:spcPts val="3311"/>
              </a:lnSpc>
              <a:buFont typeface="Arial"/>
              <a:buChar char="•"/>
            </a:pPr>
            <a:r>
              <a:rPr lang="en-US" sz="2399" spc="235">
                <a:solidFill>
                  <a:srgbClr val="231F20"/>
                </a:solidFill>
                <a:latin typeface="DM Sans"/>
              </a:rPr>
              <a:t>No built-in Propeller  library for QTR Sensor.</a:t>
            </a:r>
          </a:p>
          <a:p>
            <a:pPr marL="518158" indent="-259079" lvl="1">
              <a:lnSpc>
                <a:spcPts val="3311"/>
              </a:lnSpc>
              <a:buFont typeface="Arial"/>
              <a:buChar char="•"/>
            </a:pPr>
            <a:r>
              <a:rPr lang="en-US" sz="2399" spc="235">
                <a:solidFill>
                  <a:srgbClr val="231F20"/>
                </a:solidFill>
                <a:latin typeface="DM Sans"/>
              </a:rPr>
              <a:t>No built-in propeller library for PID</a:t>
            </a:r>
          </a:p>
          <a:p>
            <a:pPr marL="518158" indent="-259079" lvl="1">
              <a:lnSpc>
                <a:spcPts val="3311"/>
              </a:lnSpc>
              <a:buFont typeface="Arial"/>
              <a:buChar char="•"/>
            </a:pPr>
            <a:r>
              <a:rPr lang="en-US" sz="2399" spc="235">
                <a:solidFill>
                  <a:srgbClr val="231F20"/>
                </a:solidFill>
                <a:latin typeface="DM Sans"/>
              </a:rPr>
              <a:t>Camera alone was not good enough to calculate distance.</a:t>
            </a:r>
          </a:p>
          <a:p>
            <a:pPr>
              <a:lnSpc>
                <a:spcPts val="3311"/>
              </a:lnSpc>
            </a:pPr>
          </a:p>
        </p:txBody>
      </p:sp>
      <p:sp>
        <p:nvSpPr>
          <p:cNvPr name="TextBox 24" id="24"/>
          <p:cNvSpPr txBox="true"/>
          <p:nvPr/>
        </p:nvSpPr>
        <p:spPr>
          <a:xfrm rot="0">
            <a:off x="2163000" y="6783188"/>
            <a:ext cx="11078198" cy="2088261"/>
          </a:xfrm>
          <a:prstGeom prst="rect">
            <a:avLst/>
          </a:prstGeom>
        </p:spPr>
        <p:txBody>
          <a:bodyPr anchor="t" rtlCol="false" tIns="0" lIns="0" bIns="0" rIns="0">
            <a:spAutoFit/>
          </a:bodyPr>
          <a:lstStyle/>
          <a:p>
            <a:pPr marL="518160" indent="-259080" lvl="1">
              <a:lnSpc>
                <a:spcPts val="3311"/>
              </a:lnSpc>
              <a:buFont typeface="Arial"/>
              <a:buChar char="•"/>
            </a:pPr>
            <a:r>
              <a:rPr lang="en-US" sz="2400" spc="235">
                <a:solidFill>
                  <a:srgbClr val="231F20"/>
                </a:solidFill>
                <a:latin typeface="DM Sans"/>
              </a:rPr>
              <a:t>Limited battery life can restrict operation time and necessitate frequent recharging.</a:t>
            </a:r>
          </a:p>
          <a:p>
            <a:pPr marL="518160" indent="-259080" lvl="1">
              <a:lnSpc>
                <a:spcPts val="3311"/>
              </a:lnSpc>
              <a:buFont typeface="Arial"/>
              <a:buChar char="•"/>
            </a:pPr>
            <a:r>
              <a:rPr lang="en-US" sz="2400" spc="235">
                <a:solidFill>
                  <a:srgbClr val="231F20"/>
                </a:solidFill>
                <a:latin typeface="DM Sans"/>
              </a:rPr>
              <a:t>Inconsistencies in line tracks or varied surface textures can affect navigation.</a:t>
            </a:r>
          </a:p>
          <a:p>
            <a:pPr marL="518160" indent="-259080" lvl="1">
              <a:lnSpc>
                <a:spcPts val="3311"/>
              </a:lnSpc>
              <a:buFont typeface="Arial"/>
              <a:buChar char="•"/>
            </a:pPr>
            <a:r>
              <a:rPr lang="en-US" sz="2400" spc="235">
                <a:solidFill>
                  <a:srgbClr val="231F20"/>
                </a:solidFill>
                <a:latin typeface="DM Sans"/>
              </a:rPr>
              <a:t>The Gripper may struggle with the objects with odd shapes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417379" y="152152"/>
            <a:ext cx="13453241" cy="876548"/>
          </a:xfrm>
          <a:prstGeom prst="rect">
            <a:avLst/>
          </a:prstGeom>
        </p:spPr>
        <p:txBody>
          <a:bodyPr anchor="t" rtlCol="false" tIns="0" lIns="0" bIns="0" rIns="0">
            <a:spAutoFit/>
          </a:bodyPr>
          <a:lstStyle/>
          <a:p>
            <a:pPr algn="ctr">
              <a:lnSpc>
                <a:spcPts val="7290"/>
              </a:lnSpc>
            </a:pPr>
            <a:r>
              <a:rPr lang="en-US" sz="5282" spc="279">
                <a:solidFill>
                  <a:srgbClr val="231F20"/>
                </a:solidFill>
                <a:latin typeface="Oswald Bold"/>
              </a:rPr>
              <a:t>FUTURE ENHANCEMENT</a:t>
            </a:r>
          </a:p>
        </p:txBody>
      </p:sp>
      <p:sp>
        <p:nvSpPr>
          <p:cNvPr name="TextBox 4" id="4"/>
          <p:cNvSpPr txBox="true"/>
          <p:nvPr/>
        </p:nvSpPr>
        <p:spPr>
          <a:xfrm rot="0">
            <a:off x="727584" y="1649989"/>
            <a:ext cx="16832832" cy="5517490"/>
          </a:xfrm>
          <a:prstGeom prst="rect">
            <a:avLst/>
          </a:prstGeom>
        </p:spPr>
        <p:txBody>
          <a:bodyPr anchor="t" rtlCol="false" tIns="0" lIns="0" bIns="0" rIns="0">
            <a:spAutoFit/>
          </a:bodyPr>
          <a:lstStyle/>
          <a:p>
            <a:pPr marL="1145705" indent="-572853" lvl="1">
              <a:lnSpc>
                <a:spcPts val="7323"/>
              </a:lnSpc>
              <a:buFont typeface="Arial"/>
              <a:buChar char="•"/>
            </a:pPr>
            <a:r>
              <a:rPr lang="en-US" sz="5306" spc="520">
                <a:solidFill>
                  <a:srgbClr val="231F20"/>
                </a:solidFill>
                <a:latin typeface="DM Sans"/>
              </a:rPr>
              <a:t>Integration of Machine Learning.</a:t>
            </a:r>
          </a:p>
          <a:p>
            <a:pPr marL="1145705" indent="-572853" lvl="1">
              <a:lnSpc>
                <a:spcPts val="7323"/>
              </a:lnSpc>
              <a:buFont typeface="Arial"/>
              <a:buChar char="•"/>
            </a:pPr>
            <a:r>
              <a:rPr lang="en-US" sz="5306" spc="520">
                <a:solidFill>
                  <a:srgbClr val="231F20"/>
                </a:solidFill>
                <a:latin typeface="DM Sans"/>
              </a:rPr>
              <a:t>Enhanced Navigation Systems.</a:t>
            </a:r>
          </a:p>
          <a:p>
            <a:pPr marL="1145705" indent="-572853" lvl="1">
              <a:lnSpc>
                <a:spcPts val="7323"/>
              </a:lnSpc>
              <a:buFont typeface="Arial"/>
              <a:buChar char="•"/>
            </a:pPr>
            <a:r>
              <a:rPr lang="en-US" sz="5306" spc="520">
                <a:solidFill>
                  <a:srgbClr val="231F20"/>
                </a:solidFill>
                <a:latin typeface="DM Sans"/>
              </a:rPr>
              <a:t>Expanded Gripper Functionality.</a:t>
            </a:r>
          </a:p>
          <a:p>
            <a:pPr marL="1145705" indent="-572853" lvl="1">
              <a:lnSpc>
                <a:spcPts val="7323"/>
              </a:lnSpc>
              <a:buFont typeface="Arial"/>
              <a:buChar char="•"/>
            </a:pPr>
            <a:r>
              <a:rPr lang="en-US" sz="5306" spc="520">
                <a:solidFill>
                  <a:srgbClr val="231F20"/>
                </a:solidFill>
                <a:latin typeface="DM Sans"/>
              </a:rPr>
              <a:t>Collaborative Robotics (Cobots).</a:t>
            </a:r>
          </a:p>
          <a:p>
            <a:pPr marL="1145705" indent="-572853" lvl="1">
              <a:lnSpc>
                <a:spcPts val="7323"/>
              </a:lnSpc>
              <a:buFont typeface="Arial"/>
              <a:buChar char="•"/>
            </a:pPr>
            <a:r>
              <a:rPr lang="en-US" sz="5306" spc="520">
                <a:solidFill>
                  <a:srgbClr val="231F20"/>
                </a:solidFill>
                <a:latin typeface="DM Sans"/>
              </a:rPr>
              <a:t>User Interface and Experience.</a:t>
            </a:r>
          </a:p>
          <a:p>
            <a:pPr>
              <a:lnSpc>
                <a:spcPts val="7323"/>
              </a:lnSpc>
              <a:spcBef>
                <a:spcPct val="0"/>
              </a:spcBef>
            </a:pPr>
          </a:p>
        </p:txBody>
      </p:sp>
      <p:sp>
        <p:nvSpPr>
          <p:cNvPr name="Freeform 5" id="5"/>
          <p:cNvSpPr/>
          <p:nvPr/>
        </p:nvSpPr>
        <p:spPr>
          <a:xfrm flipH="false" flipV="false" rot="0">
            <a:off x="15021210" y="-4833750"/>
            <a:ext cx="7075068" cy="7259865"/>
          </a:xfrm>
          <a:custGeom>
            <a:avLst/>
            <a:gdLst/>
            <a:ahLst/>
            <a:cxnLst/>
            <a:rect r="r" b="b" t="t" l="l"/>
            <a:pathLst>
              <a:path h="7259865" w="7075068">
                <a:moveTo>
                  <a:pt x="0" y="0"/>
                </a:moveTo>
                <a:lnTo>
                  <a:pt x="7075068" y="0"/>
                </a:lnTo>
                <a:lnTo>
                  <a:pt x="7075068" y="7259865"/>
                </a:lnTo>
                <a:lnTo>
                  <a:pt x="0" y="7259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4176364">
            <a:off x="-4208708" y="7066323"/>
            <a:ext cx="6948897" cy="7130398"/>
          </a:xfrm>
          <a:custGeom>
            <a:avLst/>
            <a:gdLst/>
            <a:ahLst/>
            <a:cxnLst/>
            <a:rect r="r" b="b" t="t" l="l"/>
            <a:pathLst>
              <a:path h="7130398" w="6948897">
                <a:moveTo>
                  <a:pt x="0" y="0"/>
                </a:moveTo>
                <a:lnTo>
                  <a:pt x="6948897" y="0"/>
                </a:lnTo>
                <a:lnTo>
                  <a:pt x="6948897" y="7130398"/>
                </a:lnTo>
                <a:lnTo>
                  <a:pt x="0" y="7130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1179789" y="9087530"/>
            <a:ext cx="17215111" cy="7386847"/>
          </a:xfrm>
          <a:custGeom>
            <a:avLst/>
            <a:gdLst/>
            <a:ahLst/>
            <a:cxnLst/>
            <a:rect r="r" b="b" t="t" l="l"/>
            <a:pathLst>
              <a:path h="7386847" w="17215111">
                <a:moveTo>
                  <a:pt x="0" y="0"/>
                </a:moveTo>
                <a:lnTo>
                  <a:pt x="17215110" y="0"/>
                </a:lnTo>
                <a:lnTo>
                  <a:pt x="17215110" y="7386848"/>
                </a:lnTo>
                <a:lnTo>
                  <a:pt x="0" y="7386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995465" y="2153148"/>
            <a:ext cx="2869781" cy="2851846"/>
            <a:chOff x="0" y="0"/>
            <a:chExt cx="1279723" cy="1271725"/>
          </a:xfrm>
        </p:grpSpPr>
        <p:sp>
          <p:nvSpPr>
            <p:cNvPr name="Freeform 5" id="5"/>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6" id="6"/>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7" id="7"/>
          <p:cNvGrpSpPr/>
          <p:nvPr/>
        </p:nvGrpSpPr>
        <p:grpSpPr>
          <a:xfrm rot="0">
            <a:off x="7642775" y="2153148"/>
            <a:ext cx="2869781" cy="2851846"/>
            <a:chOff x="0" y="0"/>
            <a:chExt cx="1279723" cy="1271725"/>
          </a:xfrm>
        </p:grpSpPr>
        <p:sp>
          <p:nvSpPr>
            <p:cNvPr name="Freeform 8" id="8"/>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9" id="9"/>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0" id="10"/>
          <p:cNvSpPr/>
          <p:nvPr/>
        </p:nvSpPr>
        <p:spPr>
          <a:xfrm flipH="false" flipV="false" rot="0">
            <a:off x="4181080" y="5004994"/>
            <a:ext cx="3087228" cy="326940"/>
          </a:xfrm>
          <a:custGeom>
            <a:avLst/>
            <a:gdLst/>
            <a:ahLst/>
            <a:cxnLst/>
            <a:rect r="r" b="b" t="t" l="l"/>
            <a:pathLst>
              <a:path h="326940" w="3087228">
                <a:moveTo>
                  <a:pt x="0" y="0"/>
                </a:moveTo>
                <a:lnTo>
                  <a:pt x="3087228" y="0"/>
                </a:lnTo>
                <a:lnTo>
                  <a:pt x="3087228" y="326940"/>
                </a:lnTo>
                <a:lnTo>
                  <a:pt x="0" y="326940"/>
                </a:lnTo>
                <a:lnTo>
                  <a:pt x="0" y="0"/>
                </a:lnTo>
                <a:close/>
              </a:path>
            </a:pathLst>
          </a:custGeom>
          <a:blipFill>
            <a:blip r:embed="rId5"/>
            <a:stretch>
              <a:fillRect l="0" t="-86495" r="0" b="0"/>
            </a:stretch>
          </a:blipFill>
        </p:spPr>
      </p:sp>
      <p:grpSp>
        <p:nvGrpSpPr>
          <p:cNvPr name="Group 11" id="11"/>
          <p:cNvGrpSpPr/>
          <p:nvPr/>
        </p:nvGrpSpPr>
        <p:grpSpPr>
          <a:xfrm rot="0">
            <a:off x="4289803" y="2153148"/>
            <a:ext cx="2869781" cy="2851846"/>
            <a:chOff x="0" y="0"/>
            <a:chExt cx="1279723" cy="1271725"/>
          </a:xfrm>
        </p:grpSpPr>
        <p:sp>
          <p:nvSpPr>
            <p:cNvPr name="Freeform 12" id="12"/>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13" id="13"/>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4" id="14"/>
          <p:cNvGrpSpPr/>
          <p:nvPr/>
        </p:nvGrpSpPr>
        <p:grpSpPr>
          <a:xfrm rot="0">
            <a:off x="5061610" y="1438291"/>
            <a:ext cx="1532514" cy="153251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7" id="17"/>
          <p:cNvGrpSpPr/>
          <p:nvPr/>
        </p:nvGrpSpPr>
        <p:grpSpPr>
          <a:xfrm rot="0">
            <a:off x="8357631" y="1438291"/>
            <a:ext cx="1429713" cy="142971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20" id="20"/>
          <p:cNvGrpSpPr/>
          <p:nvPr/>
        </p:nvGrpSpPr>
        <p:grpSpPr>
          <a:xfrm rot="0">
            <a:off x="11716442" y="1438291"/>
            <a:ext cx="1429713" cy="142971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23" id="23"/>
          <p:cNvSpPr/>
          <p:nvPr/>
        </p:nvSpPr>
        <p:spPr>
          <a:xfrm flipH="false" flipV="false" rot="0">
            <a:off x="5369219" y="1710096"/>
            <a:ext cx="906197" cy="988906"/>
          </a:xfrm>
          <a:custGeom>
            <a:avLst/>
            <a:gdLst/>
            <a:ahLst/>
            <a:cxnLst/>
            <a:rect r="r" b="b" t="t" l="l"/>
            <a:pathLst>
              <a:path h="988906" w="906197">
                <a:moveTo>
                  <a:pt x="0" y="0"/>
                </a:moveTo>
                <a:lnTo>
                  <a:pt x="906197" y="0"/>
                </a:lnTo>
                <a:lnTo>
                  <a:pt x="906197" y="988905"/>
                </a:lnTo>
                <a:lnTo>
                  <a:pt x="0" y="9889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8667440" y="1691863"/>
            <a:ext cx="809814" cy="972484"/>
          </a:xfrm>
          <a:custGeom>
            <a:avLst/>
            <a:gdLst/>
            <a:ahLst/>
            <a:cxnLst/>
            <a:rect r="r" b="b" t="t" l="l"/>
            <a:pathLst>
              <a:path h="972484" w="809814">
                <a:moveTo>
                  <a:pt x="0" y="0"/>
                </a:moveTo>
                <a:lnTo>
                  <a:pt x="809814" y="0"/>
                </a:lnTo>
                <a:lnTo>
                  <a:pt x="809814" y="972484"/>
                </a:lnTo>
                <a:lnTo>
                  <a:pt x="0" y="9724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1953156" y="1670390"/>
            <a:ext cx="944043" cy="944043"/>
          </a:xfrm>
          <a:custGeom>
            <a:avLst/>
            <a:gdLst/>
            <a:ahLst/>
            <a:cxnLst/>
            <a:rect r="r" b="b" t="t" l="l"/>
            <a:pathLst>
              <a:path h="944043" w="944043">
                <a:moveTo>
                  <a:pt x="0" y="0"/>
                </a:moveTo>
                <a:lnTo>
                  <a:pt x="944043" y="0"/>
                </a:lnTo>
                <a:lnTo>
                  <a:pt x="944043" y="944043"/>
                </a:lnTo>
                <a:lnTo>
                  <a:pt x="0" y="9440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5674834" y="433269"/>
            <a:ext cx="6800203" cy="791384"/>
          </a:xfrm>
          <a:prstGeom prst="rect">
            <a:avLst/>
          </a:prstGeom>
        </p:spPr>
        <p:txBody>
          <a:bodyPr anchor="t" rtlCol="false" tIns="0" lIns="0" bIns="0" rIns="0">
            <a:spAutoFit/>
          </a:bodyPr>
          <a:lstStyle/>
          <a:p>
            <a:pPr algn="ctr" marL="0" indent="0" lvl="0">
              <a:lnSpc>
                <a:spcPts val="6499"/>
              </a:lnSpc>
              <a:spcBef>
                <a:spcPct val="0"/>
              </a:spcBef>
            </a:pPr>
            <a:r>
              <a:rPr lang="en-US" sz="4709" spc="461">
                <a:solidFill>
                  <a:srgbClr val="231F20"/>
                </a:solidFill>
                <a:latin typeface="Oswald Bold"/>
              </a:rPr>
              <a:t>REFERENCES</a:t>
            </a:r>
          </a:p>
        </p:txBody>
      </p:sp>
      <p:sp>
        <p:nvSpPr>
          <p:cNvPr name="TextBox 27" id="27"/>
          <p:cNvSpPr txBox="true"/>
          <p:nvPr/>
        </p:nvSpPr>
        <p:spPr>
          <a:xfrm rot="0">
            <a:off x="4488843" y="2798305"/>
            <a:ext cx="2471702" cy="875493"/>
          </a:xfrm>
          <a:prstGeom prst="rect">
            <a:avLst/>
          </a:prstGeom>
        </p:spPr>
        <p:txBody>
          <a:bodyPr anchor="t" rtlCol="false" tIns="0" lIns="0" bIns="0" rIns="0">
            <a:spAutoFit/>
          </a:bodyPr>
          <a:lstStyle/>
          <a:p>
            <a:pPr algn="ctr">
              <a:lnSpc>
                <a:spcPts val="2348"/>
              </a:lnSpc>
            </a:pPr>
            <a:r>
              <a:rPr lang="en-US" sz="1701" spc="166">
                <a:solidFill>
                  <a:srgbClr val="FFFBFB"/>
                </a:solidFill>
                <a:latin typeface="DM Sans"/>
              </a:rPr>
              <a:t>Sensors for Mobile Robots</a:t>
            </a:r>
          </a:p>
          <a:p>
            <a:pPr algn="ctr">
              <a:lnSpc>
                <a:spcPts val="2348"/>
              </a:lnSpc>
            </a:pPr>
          </a:p>
        </p:txBody>
      </p:sp>
      <p:sp>
        <p:nvSpPr>
          <p:cNvPr name="TextBox 28" id="28"/>
          <p:cNvSpPr txBox="true"/>
          <p:nvPr/>
        </p:nvSpPr>
        <p:spPr>
          <a:xfrm rot="0">
            <a:off x="7836496" y="2788780"/>
            <a:ext cx="2471702" cy="1382649"/>
          </a:xfrm>
          <a:prstGeom prst="rect">
            <a:avLst/>
          </a:prstGeom>
        </p:spPr>
        <p:txBody>
          <a:bodyPr anchor="t" rtlCol="false" tIns="0" lIns="0" bIns="0" rIns="0">
            <a:spAutoFit/>
          </a:bodyPr>
          <a:lstStyle/>
          <a:p>
            <a:pPr algn="ctr">
              <a:lnSpc>
                <a:spcPts val="2207"/>
              </a:lnSpc>
            </a:pPr>
            <a:r>
              <a:rPr lang="en-US" sz="1599" spc="156">
                <a:solidFill>
                  <a:srgbClr val="FFFBFB"/>
                </a:solidFill>
                <a:latin typeface="DM Sans"/>
              </a:rPr>
              <a:t>Practical Electronics for Inventors by Paul Scherz and Simon Monk.</a:t>
            </a:r>
          </a:p>
          <a:p>
            <a:pPr algn="ctr">
              <a:lnSpc>
                <a:spcPts val="2207"/>
              </a:lnSpc>
            </a:pPr>
          </a:p>
        </p:txBody>
      </p:sp>
      <p:sp>
        <p:nvSpPr>
          <p:cNvPr name="TextBox 29" id="29"/>
          <p:cNvSpPr txBox="true"/>
          <p:nvPr/>
        </p:nvSpPr>
        <p:spPr>
          <a:xfrm rot="0">
            <a:off x="11189327" y="2788780"/>
            <a:ext cx="2471702" cy="1658874"/>
          </a:xfrm>
          <a:prstGeom prst="rect">
            <a:avLst/>
          </a:prstGeom>
        </p:spPr>
        <p:txBody>
          <a:bodyPr anchor="t" rtlCol="false" tIns="0" lIns="0" bIns="0" rIns="0">
            <a:spAutoFit/>
          </a:bodyPr>
          <a:lstStyle/>
          <a:p>
            <a:pPr algn="ctr">
              <a:lnSpc>
                <a:spcPts val="2207"/>
              </a:lnSpc>
            </a:pPr>
            <a:r>
              <a:rPr lang="en-US" sz="1599" spc="156">
                <a:solidFill>
                  <a:srgbClr val="FFFBFB"/>
                </a:solidFill>
                <a:latin typeface="DM Sans"/>
              </a:rPr>
              <a:t>Making Things Move DIY Mechanisms for Inventors, Hobbyists, and Artists by Dustyn Roberts.</a:t>
            </a:r>
          </a:p>
          <a:p>
            <a:pPr algn="ctr">
              <a:lnSpc>
                <a:spcPts val="2207"/>
              </a:lnSpc>
            </a:pPr>
          </a:p>
        </p:txBody>
      </p:sp>
      <p:grpSp>
        <p:nvGrpSpPr>
          <p:cNvPr name="Group 30" id="30"/>
          <p:cNvGrpSpPr/>
          <p:nvPr/>
        </p:nvGrpSpPr>
        <p:grpSpPr>
          <a:xfrm rot="0">
            <a:off x="10917517" y="6107054"/>
            <a:ext cx="2844918" cy="2827138"/>
            <a:chOff x="0" y="0"/>
            <a:chExt cx="1279723" cy="1271725"/>
          </a:xfrm>
        </p:grpSpPr>
        <p:sp>
          <p:nvSpPr>
            <p:cNvPr name="Freeform 31" id="31"/>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32" id="32"/>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33" id="33"/>
          <p:cNvGrpSpPr/>
          <p:nvPr/>
        </p:nvGrpSpPr>
        <p:grpSpPr>
          <a:xfrm rot="0">
            <a:off x="7593873" y="6107054"/>
            <a:ext cx="2844918" cy="2827138"/>
            <a:chOff x="0" y="0"/>
            <a:chExt cx="1279723" cy="1271725"/>
          </a:xfrm>
        </p:grpSpPr>
        <p:sp>
          <p:nvSpPr>
            <p:cNvPr name="Freeform 34" id="34"/>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35" id="35"/>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36" id="36"/>
          <p:cNvGrpSpPr/>
          <p:nvPr/>
        </p:nvGrpSpPr>
        <p:grpSpPr>
          <a:xfrm rot="0">
            <a:off x="4269951" y="6107054"/>
            <a:ext cx="2844918" cy="2827138"/>
            <a:chOff x="0" y="0"/>
            <a:chExt cx="1279723" cy="1271725"/>
          </a:xfrm>
        </p:grpSpPr>
        <p:sp>
          <p:nvSpPr>
            <p:cNvPr name="Freeform 37" id="37"/>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solidFill>
          </p:spPr>
        </p:sp>
        <p:sp>
          <p:nvSpPr>
            <p:cNvPr name="TextBox 38" id="38"/>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39" id="39"/>
          <p:cNvGrpSpPr/>
          <p:nvPr/>
        </p:nvGrpSpPr>
        <p:grpSpPr>
          <a:xfrm rot="0">
            <a:off x="5035071" y="5398391"/>
            <a:ext cx="1519237" cy="151923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42" id="42"/>
          <p:cNvGrpSpPr/>
          <p:nvPr/>
        </p:nvGrpSpPr>
        <p:grpSpPr>
          <a:xfrm rot="0">
            <a:off x="8302536" y="5398391"/>
            <a:ext cx="1417326" cy="141732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44" id="44"/>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45" id="45"/>
          <p:cNvGrpSpPr/>
          <p:nvPr/>
        </p:nvGrpSpPr>
        <p:grpSpPr>
          <a:xfrm rot="0">
            <a:off x="11632247" y="5398391"/>
            <a:ext cx="1417326" cy="141732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47" id="47"/>
            <p:cNvSpPr txBox="true"/>
            <p:nvPr/>
          </p:nvSpPr>
          <p:spPr>
            <a:xfrm>
              <a:off x="76200" y="19050"/>
              <a:ext cx="660400" cy="717550"/>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48" id="48"/>
          <p:cNvSpPr/>
          <p:nvPr/>
        </p:nvSpPr>
        <p:spPr>
          <a:xfrm flipH="false" flipV="false" rot="0">
            <a:off x="5340015" y="5667840"/>
            <a:ext cx="898346" cy="980338"/>
          </a:xfrm>
          <a:custGeom>
            <a:avLst/>
            <a:gdLst/>
            <a:ahLst/>
            <a:cxnLst/>
            <a:rect r="r" b="b" t="t" l="l"/>
            <a:pathLst>
              <a:path h="980338" w="898346">
                <a:moveTo>
                  <a:pt x="0" y="0"/>
                </a:moveTo>
                <a:lnTo>
                  <a:pt x="898346" y="0"/>
                </a:lnTo>
                <a:lnTo>
                  <a:pt x="898346" y="980338"/>
                </a:lnTo>
                <a:lnTo>
                  <a:pt x="0" y="9803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9" id="49"/>
          <p:cNvSpPr/>
          <p:nvPr/>
        </p:nvSpPr>
        <p:spPr>
          <a:xfrm flipH="false" flipV="false" rot="0">
            <a:off x="8609661" y="5649765"/>
            <a:ext cx="802798" cy="964059"/>
          </a:xfrm>
          <a:custGeom>
            <a:avLst/>
            <a:gdLst/>
            <a:ahLst/>
            <a:cxnLst/>
            <a:rect r="r" b="b" t="t" l="l"/>
            <a:pathLst>
              <a:path h="964059" w="802798">
                <a:moveTo>
                  <a:pt x="0" y="0"/>
                </a:moveTo>
                <a:lnTo>
                  <a:pt x="802798" y="0"/>
                </a:lnTo>
                <a:lnTo>
                  <a:pt x="802798" y="964059"/>
                </a:lnTo>
                <a:lnTo>
                  <a:pt x="0" y="9640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0" id="50"/>
          <p:cNvSpPr/>
          <p:nvPr/>
        </p:nvSpPr>
        <p:spPr>
          <a:xfrm flipH="false" flipV="false" rot="0">
            <a:off x="11866911" y="5628478"/>
            <a:ext cx="935864" cy="935864"/>
          </a:xfrm>
          <a:custGeom>
            <a:avLst/>
            <a:gdLst/>
            <a:ahLst/>
            <a:cxnLst/>
            <a:rect r="r" b="b" t="t" l="l"/>
            <a:pathLst>
              <a:path h="935864" w="935864">
                <a:moveTo>
                  <a:pt x="0" y="0"/>
                </a:moveTo>
                <a:lnTo>
                  <a:pt x="935864" y="0"/>
                </a:lnTo>
                <a:lnTo>
                  <a:pt x="935864" y="935864"/>
                </a:lnTo>
                <a:lnTo>
                  <a:pt x="0" y="9358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51" id="51"/>
          <p:cNvSpPr txBox="true"/>
          <p:nvPr/>
        </p:nvSpPr>
        <p:spPr>
          <a:xfrm rot="0">
            <a:off x="4467266" y="6736849"/>
            <a:ext cx="2450288" cy="1382649"/>
          </a:xfrm>
          <a:prstGeom prst="rect">
            <a:avLst/>
          </a:prstGeom>
        </p:spPr>
        <p:txBody>
          <a:bodyPr anchor="t" rtlCol="false" tIns="0" lIns="0" bIns="0" rIns="0">
            <a:spAutoFit/>
          </a:bodyPr>
          <a:lstStyle/>
          <a:p>
            <a:pPr algn="ctr">
              <a:lnSpc>
                <a:spcPts val="2207"/>
              </a:lnSpc>
            </a:pPr>
            <a:r>
              <a:rPr lang="en-US" sz="1599" spc="156">
                <a:solidFill>
                  <a:srgbClr val="FFFBFB"/>
                </a:solidFill>
                <a:latin typeface="DM Sans"/>
              </a:rPr>
              <a:t>What's a Microcontroller? Student Guide Version 2.2</a:t>
            </a:r>
          </a:p>
          <a:p>
            <a:pPr algn="ctr">
              <a:lnSpc>
                <a:spcPts val="2207"/>
              </a:lnSpc>
            </a:pPr>
          </a:p>
        </p:txBody>
      </p:sp>
      <p:sp>
        <p:nvSpPr>
          <p:cNvPr name="TextBox 52" id="52"/>
          <p:cNvSpPr txBox="true"/>
          <p:nvPr/>
        </p:nvSpPr>
        <p:spPr>
          <a:xfrm rot="0">
            <a:off x="7785916" y="6736849"/>
            <a:ext cx="2450288" cy="830199"/>
          </a:xfrm>
          <a:prstGeom prst="rect">
            <a:avLst/>
          </a:prstGeom>
        </p:spPr>
        <p:txBody>
          <a:bodyPr anchor="t" rtlCol="false" tIns="0" lIns="0" bIns="0" rIns="0">
            <a:spAutoFit/>
          </a:bodyPr>
          <a:lstStyle/>
          <a:p>
            <a:pPr algn="ctr">
              <a:lnSpc>
                <a:spcPts val="2207"/>
              </a:lnSpc>
            </a:pPr>
            <a:r>
              <a:rPr lang="en-US" sz="1599" spc="156">
                <a:solidFill>
                  <a:srgbClr val="FFFBFB"/>
                </a:solidFill>
                <a:latin typeface="DM Sans"/>
              </a:rPr>
              <a:t>Pixy cam Documentation</a:t>
            </a:r>
          </a:p>
          <a:p>
            <a:pPr algn="ctr">
              <a:lnSpc>
                <a:spcPts val="2207"/>
              </a:lnSpc>
            </a:pPr>
          </a:p>
        </p:txBody>
      </p:sp>
      <p:sp>
        <p:nvSpPr>
          <p:cNvPr name="TextBox 53" id="53"/>
          <p:cNvSpPr txBox="true"/>
          <p:nvPr/>
        </p:nvSpPr>
        <p:spPr>
          <a:xfrm rot="0">
            <a:off x="11109699" y="6736849"/>
            <a:ext cx="2450288" cy="1382649"/>
          </a:xfrm>
          <a:prstGeom prst="rect">
            <a:avLst/>
          </a:prstGeom>
        </p:spPr>
        <p:txBody>
          <a:bodyPr anchor="t" rtlCol="false" tIns="0" lIns="0" bIns="0" rIns="0">
            <a:spAutoFit/>
          </a:bodyPr>
          <a:lstStyle/>
          <a:p>
            <a:pPr algn="ctr">
              <a:lnSpc>
                <a:spcPts val="2207"/>
              </a:lnSpc>
            </a:pPr>
            <a:r>
              <a:rPr lang="en-US" sz="1599" spc="156">
                <a:solidFill>
                  <a:srgbClr val="FFFBFB"/>
                </a:solidFill>
                <a:latin typeface="DM Sans"/>
              </a:rPr>
              <a:t>Programming &amp; Customizing the Multicore Propeller Microcontroller</a:t>
            </a:r>
          </a:p>
          <a:p>
            <a:pPr algn="ctr">
              <a:lnSpc>
                <a:spcPts val="2207"/>
              </a:lnSpc>
            </a:pPr>
          </a:p>
        </p:txBody>
      </p:sp>
      <p:sp>
        <p:nvSpPr>
          <p:cNvPr name="Freeform 54" id="54"/>
          <p:cNvSpPr/>
          <p:nvPr/>
        </p:nvSpPr>
        <p:spPr>
          <a:xfrm flipH="false" flipV="false" rot="0">
            <a:off x="7425328" y="5004994"/>
            <a:ext cx="3087228" cy="326940"/>
          </a:xfrm>
          <a:custGeom>
            <a:avLst/>
            <a:gdLst/>
            <a:ahLst/>
            <a:cxnLst/>
            <a:rect r="r" b="b" t="t" l="l"/>
            <a:pathLst>
              <a:path h="326940" w="3087228">
                <a:moveTo>
                  <a:pt x="0" y="0"/>
                </a:moveTo>
                <a:lnTo>
                  <a:pt x="3087228" y="0"/>
                </a:lnTo>
                <a:lnTo>
                  <a:pt x="3087228" y="326940"/>
                </a:lnTo>
                <a:lnTo>
                  <a:pt x="0" y="326940"/>
                </a:lnTo>
                <a:lnTo>
                  <a:pt x="0" y="0"/>
                </a:lnTo>
                <a:close/>
              </a:path>
            </a:pathLst>
          </a:custGeom>
          <a:blipFill>
            <a:blip r:embed="rId5"/>
            <a:stretch>
              <a:fillRect l="0" t="-86495" r="0" b="0"/>
            </a:stretch>
          </a:blipFill>
        </p:spPr>
      </p:sp>
      <p:sp>
        <p:nvSpPr>
          <p:cNvPr name="Freeform 55" id="55"/>
          <p:cNvSpPr/>
          <p:nvPr/>
        </p:nvSpPr>
        <p:spPr>
          <a:xfrm flipH="false" flipV="false" rot="0">
            <a:off x="10881563" y="4967744"/>
            <a:ext cx="3087228" cy="326940"/>
          </a:xfrm>
          <a:custGeom>
            <a:avLst/>
            <a:gdLst/>
            <a:ahLst/>
            <a:cxnLst/>
            <a:rect r="r" b="b" t="t" l="l"/>
            <a:pathLst>
              <a:path h="326940" w="3087228">
                <a:moveTo>
                  <a:pt x="0" y="0"/>
                </a:moveTo>
                <a:lnTo>
                  <a:pt x="3087229" y="0"/>
                </a:lnTo>
                <a:lnTo>
                  <a:pt x="3087229" y="326941"/>
                </a:lnTo>
                <a:lnTo>
                  <a:pt x="0" y="326941"/>
                </a:lnTo>
                <a:lnTo>
                  <a:pt x="0" y="0"/>
                </a:lnTo>
                <a:close/>
              </a:path>
            </a:pathLst>
          </a:custGeom>
          <a:blipFill>
            <a:blip r:embed="rId5"/>
            <a:stretch>
              <a:fillRect l="0" t="-86495" r="0" b="0"/>
            </a:stretch>
          </a:blipFill>
        </p:spPr>
      </p:sp>
      <p:sp>
        <p:nvSpPr>
          <p:cNvPr name="Freeform 56" id="56"/>
          <p:cNvSpPr/>
          <p:nvPr/>
        </p:nvSpPr>
        <p:spPr>
          <a:xfrm flipH="false" flipV="false" rot="0">
            <a:off x="4162169" y="8897266"/>
            <a:ext cx="3060482" cy="324108"/>
          </a:xfrm>
          <a:custGeom>
            <a:avLst/>
            <a:gdLst/>
            <a:ahLst/>
            <a:cxnLst/>
            <a:rect r="r" b="b" t="t" l="l"/>
            <a:pathLst>
              <a:path h="324108" w="3060482">
                <a:moveTo>
                  <a:pt x="0" y="0"/>
                </a:moveTo>
                <a:lnTo>
                  <a:pt x="3060482" y="0"/>
                </a:lnTo>
                <a:lnTo>
                  <a:pt x="3060482" y="324107"/>
                </a:lnTo>
                <a:lnTo>
                  <a:pt x="0" y="324107"/>
                </a:lnTo>
                <a:lnTo>
                  <a:pt x="0" y="0"/>
                </a:lnTo>
                <a:close/>
              </a:path>
            </a:pathLst>
          </a:custGeom>
          <a:blipFill>
            <a:blip r:embed="rId5"/>
            <a:stretch>
              <a:fillRect l="0" t="-86495" r="0" b="0"/>
            </a:stretch>
          </a:blipFill>
        </p:spPr>
      </p:sp>
      <p:sp>
        <p:nvSpPr>
          <p:cNvPr name="Freeform 57" id="57"/>
          <p:cNvSpPr/>
          <p:nvPr/>
        </p:nvSpPr>
        <p:spPr>
          <a:xfrm flipH="false" flipV="false" rot="0">
            <a:off x="7480819" y="8934192"/>
            <a:ext cx="3060482" cy="324108"/>
          </a:xfrm>
          <a:custGeom>
            <a:avLst/>
            <a:gdLst/>
            <a:ahLst/>
            <a:cxnLst/>
            <a:rect r="r" b="b" t="t" l="l"/>
            <a:pathLst>
              <a:path h="324108" w="3060482">
                <a:moveTo>
                  <a:pt x="0" y="0"/>
                </a:moveTo>
                <a:lnTo>
                  <a:pt x="3060482" y="0"/>
                </a:lnTo>
                <a:lnTo>
                  <a:pt x="3060482" y="324108"/>
                </a:lnTo>
                <a:lnTo>
                  <a:pt x="0" y="324108"/>
                </a:lnTo>
                <a:lnTo>
                  <a:pt x="0" y="0"/>
                </a:lnTo>
                <a:close/>
              </a:path>
            </a:pathLst>
          </a:custGeom>
          <a:blipFill>
            <a:blip r:embed="rId5"/>
            <a:stretch>
              <a:fillRect l="0" t="-86495" r="0" b="0"/>
            </a:stretch>
          </a:blipFill>
        </p:spPr>
      </p:sp>
      <p:sp>
        <p:nvSpPr>
          <p:cNvPr name="Freeform 58" id="58"/>
          <p:cNvSpPr/>
          <p:nvPr/>
        </p:nvSpPr>
        <p:spPr>
          <a:xfrm flipH="false" flipV="false" rot="0">
            <a:off x="10810669" y="8934192"/>
            <a:ext cx="3060482" cy="324108"/>
          </a:xfrm>
          <a:custGeom>
            <a:avLst/>
            <a:gdLst/>
            <a:ahLst/>
            <a:cxnLst/>
            <a:rect r="r" b="b" t="t" l="l"/>
            <a:pathLst>
              <a:path h="324108" w="3060482">
                <a:moveTo>
                  <a:pt x="0" y="0"/>
                </a:moveTo>
                <a:lnTo>
                  <a:pt x="3060482" y="0"/>
                </a:lnTo>
                <a:lnTo>
                  <a:pt x="3060482" y="324108"/>
                </a:lnTo>
                <a:lnTo>
                  <a:pt x="0" y="324108"/>
                </a:lnTo>
                <a:lnTo>
                  <a:pt x="0" y="0"/>
                </a:lnTo>
                <a:close/>
              </a:path>
            </a:pathLst>
          </a:custGeom>
          <a:blipFill>
            <a:blip r:embed="rId5"/>
            <a:stretch>
              <a:fillRect l="0" t="-86495"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3379"/>
                </a:lnSpc>
              </a:pPr>
            </a:p>
          </p:txBody>
        </p:sp>
      </p:grpSp>
      <p:sp>
        <p:nvSpPr>
          <p:cNvPr name="TextBox 6" id="6"/>
          <p:cNvSpPr txBox="true"/>
          <p:nvPr/>
        </p:nvSpPr>
        <p:spPr>
          <a:xfrm rot="0">
            <a:off x="2029046" y="1036994"/>
            <a:ext cx="14036458"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COST ANALYSIS</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50954" y="3069535"/>
            <a:ext cx="956820" cy="552450"/>
          </a:xfrm>
          <a:prstGeom prst="rect">
            <a:avLst/>
          </a:prstGeom>
        </p:spPr>
        <p:txBody>
          <a:bodyPr anchor="t" rtlCol="false" tIns="0" lIns="0" bIns="0" rIns="0">
            <a:spAutoFit/>
          </a:bodyPr>
          <a:lstStyle/>
          <a:p>
            <a:pPr algn="ctr">
              <a:lnSpc>
                <a:spcPts val="4320"/>
              </a:lnSpc>
            </a:pPr>
            <a:r>
              <a:rPr lang="en-US" sz="3600">
                <a:solidFill>
                  <a:srgbClr val="363636"/>
                </a:solidFill>
                <a:latin typeface="Oswald Bold Italics"/>
              </a:rPr>
              <a:t>1</a:t>
            </a:r>
          </a:p>
        </p:txBody>
      </p:sp>
      <p:sp>
        <p:nvSpPr>
          <p:cNvPr name="TextBox 9" id="9"/>
          <p:cNvSpPr txBox="true"/>
          <p:nvPr/>
        </p:nvSpPr>
        <p:spPr>
          <a:xfrm rot="0">
            <a:off x="5270555" y="3693628"/>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2</a:t>
            </a:r>
          </a:p>
        </p:txBody>
      </p:sp>
      <p:sp>
        <p:nvSpPr>
          <p:cNvPr name="TextBox 10" id="10"/>
          <p:cNvSpPr txBox="true"/>
          <p:nvPr/>
        </p:nvSpPr>
        <p:spPr>
          <a:xfrm rot="0">
            <a:off x="5270555" y="431772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3</a:t>
            </a:r>
          </a:p>
        </p:txBody>
      </p:sp>
      <p:sp>
        <p:nvSpPr>
          <p:cNvPr name="TextBox 11" id="11"/>
          <p:cNvSpPr txBox="true"/>
          <p:nvPr/>
        </p:nvSpPr>
        <p:spPr>
          <a:xfrm rot="0">
            <a:off x="5270555" y="494637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4</a:t>
            </a:r>
          </a:p>
        </p:txBody>
      </p:sp>
      <p:sp>
        <p:nvSpPr>
          <p:cNvPr name="TextBox 12" id="12"/>
          <p:cNvSpPr txBox="true"/>
          <p:nvPr/>
        </p:nvSpPr>
        <p:spPr>
          <a:xfrm rot="0">
            <a:off x="5270555" y="557502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5</a:t>
            </a:r>
          </a:p>
        </p:txBody>
      </p:sp>
      <p:sp>
        <p:nvSpPr>
          <p:cNvPr name="TextBox 13" id="13"/>
          <p:cNvSpPr txBox="true"/>
          <p:nvPr/>
        </p:nvSpPr>
        <p:spPr>
          <a:xfrm rot="0">
            <a:off x="5270555" y="620367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6</a:t>
            </a:r>
          </a:p>
        </p:txBody>
      </p:sp>
      <p:sp>
        <p:nvSpPr>
          <p:cNvPr name="TextBox 14" id="14"/>
          <p:cNvSpPr txBox="true"/>
          <p:nvPr/>
        </p:nvSpPr>
        <p:spPr>
          <a:xfrm rot="0">
            <a:off x="5270555" y="683232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7</a:t>
            </a:r>
          </a:p>
        </p:txBody>
      </p:sp>
      <p:sp>
        <p:nvSpPr>
          <p:cNvPr name="TextBox 15" id="15"/>
          <p:cNvSpPr txBox="true"/>
          <p:nvPr/>
        </p:nvSpPr>
        <p:spPr>
          <a:xfrm rot="0">
            <a:off x="6607430" y="3122199"/>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PROPELLER - $ 70</a:t>
            </a:r>
          </a:p>
        </p:txBody>
      </p:sp>
      <p:sp>
        <p:nvSpPr>
          <p:cNvPr name="TextBox 16" id="16"/>
          <p:cNvSpPr txBox="true"/>
          <p:nvPr/>
        </p:nvSpPr>
        <p:spPr>
          <a:xfrm rot="0">
            <a:off x="6607430" y="3746291"/>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CONNECTING WIRES - $ 7</a:t>
            </a:r>
          </a:p>
        </p:txBody>
      </p:sp>
      <p:sp>
        <p:nvSpPr>
          <p:cNvPr name="TextBox 17" id="17"/>
          <p:cNvSpPr txBox="true"/>
          <p:nvPr/>
        </p:nvSpPr>
        <p:spPr>
          <a:xfrm rot="0">
            <a:off x="6607430" y="43703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GRIPPER MECHANISHM - $ 143</a:t>
            </a:r>
          </a:p>
        </p:txBody>
      </p:sp>
      <p:sp>
        <p:nvSpPr>
          <p:cNvPr name="TextBox 18" id="18"/>
          <p:cNvSpPr txBox="true"/>
          <p:nvPr/>
        </p:nvSpPr>
        <p:spPr>
          <a:xfrm rot="0">
            <a:off x="6607430" y="499958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CHASIS - $ 20</a:t>
            </a:r>
          </a:p>
        </p:txBody>
      </p:sp>
      <p:sp>
        <p:nvSpPr>
          <p:cNvPr name="TextBox 19" id="19"/>
          <p:cNvSpPr txBox="true"/>
          <p:nvPr/>
        </p:nvSpPr>
        <p:spPr>
          <a:xfrm rot="0">
            <a:off x="6607430" y="5627684"/>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PIXY2 CAMERA - $ 100</a:t>
            </a:r>
          </a:p>
        </p:txBody>
      </p:sp>
      <p:sp>
        <p:nvSpPr>
          <p:cNvPr name="TextBox 20" id="20"/>
          <p:cNvSpPr txBox="true"/>
          <p:nvPr/>
        </p:nvSpPr>
        <p:spPr>
          <a:xfrm rot="0">
            <a:off x="6607430" y="625633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DC MOTORS - $ 10</a:t>
            </a:r>
          </a:p>
        </p:txBody>
      </p:sp>
      <p:sp>
        <p:nvSpPr>
          <p:cNvPr name="TextBox 21" id="21"/>
          <p:cNvSpPr txBox="true"/>
          <p:nvPr/>
        </p:nvSpPr>
        <p:spPr>
          <a:xfrm rot="0">
            <a:off x="6607430" y="6884984"/>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QTR 8RC SENSOR - $ 9</a:t>
            </a:r>
          </a:p>
        </p:txBody>
      </p:sp>
      <p:sp>
        <p:nvSpPr>
          <p:cNvPr name="TextBox 22" id="22"/>
          <p:cNvSpPr txBox="true"/>
          <p:nvPr/>
        </p:nvSpPr>
        <p:spPr>
          <a:xfrm rot="0">
            <a:off x="5270555" y="746097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8</a:t>
            </a:r>
          </a:p>
        </p:txBody>
      </p:sp>
      <p:sp>
        <p:nvSpPr>
          <p:cNvPr name="TextBox 23" id="23"/>
          <p:cNvSpPr txBox="true"/>
          <p:nvPr/>
        </p:nvSpPr>
        <p:spPr>
          <a:xfrm rot="0">
            <a:off x="5270555" y="808962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9</a:t>
            </a:r>
          </a:p>
        </p:txBody>
      </p:sp>
      <p:sp>
        <p:nvSpPr>
          <p:cNvPr name="TextBox 24" id="24"/>
          <p:cNvSpPr txBox="true"/>
          <p:nvPr/>
        </p:nvSpPr>
        <p:spPr>
          <a:xfrm rot="0">
            <a:off x="5270555" y="8632546"/>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10</a:t>
            </a:r>
          </a:p>
        </p:txBody>
      </p:sp>
      <p:sp>
        <p:nvSpPr>
          <p:cNvPr name="TextBox 25" id="25"/>
          <p:cNvSpPr txBox="true"/>
          <p:nvPr/>
        </p:nvSpPr>
        <p:spPr>
          <a:xfrm rot="0">
            <a:off x="6607430" y="754179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L298N MOTOR DRIVER - $ 11</a:t>
            </a:r>
          </a:p>
        </p:txBody>
      </p:sp>
      <p:sp>
        <p:nvSpPr>
          <p:cNvPr name="TextBox 26" id="26"/>
          <p:cNvSpPr txBox="true"/>
          <p:nvPr/>
        </p:nvSpPr>
        <p:spPr>
          <a:xfrm rot="0">
            <a:off x="6607430" y="8142284"/>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LI ION BATTERY - $ 15</a:t>
            </a:r>
          </a:p>
        </p:txBody>
      </p:sp>
      <p:sp>
        <p:nvSpPr>
          <p:cNvPr name="TextBox 27" id="27"/>
          <p:cNvSpPr txBox="true"/>
          <p:nvPr/>
        </p:nvSpPr>
        <p:spPr>
          <a:xfrm rot="0">
            <a:off x="6607430" y="8685209"/>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SERVO MOTOR - $ 15</a:t>
            </a:r>
          </a:p>
        </p:txBody>
      </p:sp>
      <p:sp>
        <p:nvSpPr>
          <p:cNvPr name="TextBox 28" id="28"/>
          <p:cNvSpPr txBox="true"/>
          <p:nvPr/>
        </p:nvSpPr>
        <p:spPr>
          <a:xfrm rot="0">
            <a:off x="6607430" y="95038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TOTAL - $ 400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1989193"/>
            <a:chOff x="0" y="0"/>
            <a:chExt cx="4816593" cy="523903"/>
          </a:xfrm>
        </p:grpSpPr>
        <p:sp>
          <p:nvSpPr>
            <p:cNvPr name="Freeform 4" id="4"/>
            <p:cNvSpPr/>
            <p:nvPr/>
          </p:nvSpPr>
          <p:spPr>
            <a:xfrm flipH="false" flipV="false" rot="0">
              <a:off x="0" y="0"/>
              <a:ext cx="4816592" cy="523903"/>
            </a:xfrm>
            <a:custGeom>
              <a:avLst/>
              <a:gdLst/>
              <a:ahLst/>
              <a:cxnLst/>
              <a:rect r="r" b="b" t="t" l="l"/>
              <a:pathLst>
                <a:path h="523903" w="4816592">
                  <a:moveTo>
                    <a:pt x="0" y="0"/>
                  </a:moveTo>
                  <a:lnTo>
                    <a:pt x="4816592" y="0"/>
                  </a:lnTo>
                  <a:lnTo>
                    <a:pt x="4816592" y="523903"/>
                  </a:lnTo>
                  <a:lnTo>
                    <a:pt x="0" y="523903"/>
                  </a:lnTo>
                  <a:close/>
                </a:path>
              </a:pathLst>
            </a:custGeom>
            <a:solidFill>
              <a:srgbClr val="1A1A1A"/>
            </a:solidFill>
          </p:spPr>
        </p:sp>
        <p:sp>
          <p:nvSpPr>
            <p:cNvPr name="TextBox 5" id="5"/>
            <p:cNvSpPr txBox="true"/>
            <p:nvPr/>
          </p:nvSpPr>
          <p:spPr>
            <a:xfrm>
              <a:off x="0" y="-19050"/>
              <a:ext cx="4816593" cy="542953"/>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4597020" y="-4729397"/>
            <a:ext cx="6470558" cy="6639565"/>
          </a:xfrm>
          <a:custGeom>
            <a:avLst/>
            <a:gdLst/>
            <a:ahLst/>
            <a:cxnLst/>
            <a:rect r="r" b="b" t="t" l="l"/>
            <a:pathLst>
              <a:path h="6639565" w="6470558">
                <a:moveTo>
                  <a:pt x="0" y="0"/>
                </a:moveTo>
                <a:lnTo>
                  <a:pt x="6470558" y="0"/>
                </a:lnTo>
                <a:lnTo>
                  <a:pt x="6470558" y="6639566"/>
                </a:lnTo>
                <a:lnTo>
                  <a:pt x="0" y="6639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5784497" cy="5935584"/>
          </a:xfrm>
          <a:custGeom>
            <a:avLst/>
            <a:gdLst/>
            <a:ahLst/>
            <a:cxnLst/>
            <a:rect r="r" b="b" t="t" l="l"/>
            <a:pathLst>
              <a:path h="5935584" w="5784497">
                <a:moveTo>
                  <a:pt x="0" y="0"/>
                </a:moveTo>
                <a:lnTo>
                  <a:pt x="5784497" y="0"/>
                </a:lnTo>
                <a:lnTo>
                  <a:pt x="5784497" y="5935585"/>
                </a:lnTo>
                <a:lnTo>
                  <a:pt x="0" y="59355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8" id="8">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347" t="0" r="347" b="0"/>
          <a:stretch>
            <a:fillRect/>
          </a:stretch>
        </p:blipFill>
        <p:spPr>
          <a:xfrm flipH="false" flipV="false" rot="0">
            <a:off x="2933128" y="2492989"/>
            <a:ext cx="12248760" cy="6981793"/>
          </a:xfrm>
          <a:prstGeom prst="rect">
            <a:avLst/>
          </a:prstGeom>
        </p:spPr>
      </p:pic>
      <p:sp>
        <p:nvSpPr>
          <p:cNvPr name="TextBox 9" id="9"/>
          <p:cNvSpPr txBox="true"/>
          <p:nvPr/>
        </p:nvSpPr>
        <p:spPr>
          <a:xfrm rot="0">
            <a:off x="3690980" y="193103"/>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DEMO </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3519790" y="4109190"/>
            <a:ext cx="11248419" cy="1562998"/>
          </a:xfrm>
          <a:prstGeom prst="rect">
            <a:avLst/>
          </a:prstGeom>
        </p:spPr>
        <p:txBody>
          <a:bodyPr anchor="t" rtlCol="false" tIns="0" lIns="0" bIns="0" rIns="0">
            <a:spAutoFit/>
          </a:bodyPr>
          <a:lstStyle/>
          <a:p>
            <a:pPr algn="ctr" marL="0" indent="0" lvl="0">
              <a:lnSpc>
                <a:spcPts val="11748"/>
              </a:lnSpc>
              <a:spcBef>
                <a:spcPct val="0"/>
              </a:spcBef>
            </a:pPr>
            <a:r>
              <a:rPr lang="en-US" sz="11632" strike="noStrike" u="none">
                <a:solidFill>
                  <a:srgbClr val="211F1C"/>
                </a:solidFill>
                <a:latin typeface="Anton"/>
              </a:rPr>
              <a:t>THANK YOU</a:t>
            </a:r>
          </a:p>
        </p:txBody>
      </p:sp>
      <p:sp>
        <p:nvSpPr>
          <p:cNvPr name="Freeform 3" id="3"/>
          <p:cNvSpPr/>
          <p:nvPr/>
        </p:nvSpPr>
        <p:spPr>
          <a:xfrm flipH="false" flipV="false" rot="0">
            <a:off x="8282303" y="2236423"/>
            <a:ext cx="1723393" cy="1472718"/>
          </a:xfrm>
          <a:custGeom>
            <a:avLst/>
            <a:gdLst/>
            <a:ahLst/>
            <a:cxnLst/>
            <a:rect r="r" b="b" t="t" l="l"/>
            <a:pathLst>
              <a:path h="1472718" w="1723393">
                <a:moveTo>
                  <a:pt x="0" y="0"/>
                </a:moveTo>
                <a:lnTo>
                  <a:pt x="1723394" y="0"/>
                </a:lnTo>
                <a:lnTo>
                  <a:pt x="1723394" y="1472717"/>
                </a:lnTo>
                <a:lnTo>
                  <a:pt x="0" y="14727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3401" y="4431401"/>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061426" y="4431401"/>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072765" y="82567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072765" y="3534337"/>
            <a:ext cx="9610044" cy="5238866"/>
            <a:chOff x="0" y="0"/>
            <a:chExt cx="3682024" cy="2007236"/>
          </a:xfrm>
        </p:grpSpPr>
        <p:sp>
          <p:nvSpPr>
            <p:cNvPr name="Freeform 8" id="8"/>
            <p:cNvSpPr/>
            <p:nvPr/>
          </p:nvSpPr>
          <p:spPr>
            <a:xfrm flipH="false" flipV="false" rot="0">
              <a:off x="0" y="0"/>
              <a:ext cx="3682024" cy="2007236"/>
            </a:xfrm>
            <a:custGeom>
              <a:avLst/>
              <a:gdLst/>
              <a:ahLst/>
              <a:cxnLst/>
              <a:rect r="r" b="b" t="t" l="l"/>
              <a:pathLst>
                <a:path h="2007236" w="3682024">
                  <a:moveTo>
                    <a:pt x="0" y="0"/>
                  </a:moveTo>
                  <a:lnTo>
                    <a:pt x="3682024" y="0"/>
                  </a:lnTo>
                  <a:lnTo>
                    <a:pt x="3682024" y="2007236"/>
                  </a:lnTo>
                  <a:lnTo>
                    <a:pt x="0" y="2007236"/>
                  </a:lnTo>
                  <a:close/>
                </a:path>
              </a:pathLst>
            </a:custGeom>
            <a:solidFill>
              <a:srgbClr val="EFEFEF"/>
            </a:solidFill>
          </p:spPr>
        </p:sp>
        <p:sp>
          <p:nvSpPr>
            <p:cNvPr name="TextBox 9" id="9"/>
            <p:cNvSpPr txBox="true"/>
            <p:nvPr/>
          </p:nvSpPr>
          <p:spPr>
            <a:xfrm>
              <a:off x="0" y="-19050"/>
              <a:ext cx="3682024" cy="202628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474235" y="3673321"/>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915846" y="4212556"/>
            <a:ext cx="7132181" cy="3467863"/>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rPr>
              <a:t>Automated sorting systems are pivotal in various sectors, necessitating innovations for enhanced efficiency and accuracy. Our project introduces an Advanced Mobile Robotic Object Sorter, incorporating the Parallax Propeller and Pixy2 camera to elevate sorting capabilities through advanced color detection and precise object handling.</a:t>
            </a:r>
          </a:p>
        </p:txBody>
      </p:sp>
      <p:sp>
        <p:nvSpPr>
          <p:cNvPr name="Freeform 12" id="12"/>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412646" y="0"/>
            <a:ext cx="5875354" cy="10287000"/>
          </a:xfrm>
          <a:custGeom>
            <a:avLst/>
            <a:gdLst/>
            <a:ahLst/>
            <a:cxnLst/>
            <a:rect r="r" b="b" t="t" l="l"/>
            <a:pathLst>
              <a:path h="10287000" w="5875354">
                <a:moveTo>
                  <a:pt x="0" y="0"/>
                </a:moveTo>
                <a:lnTo>
                  <a:pt x="5875354" y="0"/>
                </a:lnTo>
                <a:lnTo>
                  <a:pt x="5875354" y="10287000"/>
                </a:lnTo>
                <a:lnTo>
                  <a:pt x="0" y="10287000"/>
                </a:lnTo>
                <a:lnTo>
                  <a:pt x="0" y="0"/>
                </a:lnTo>
                <a:close/>
              </a:path>
            </a:pathLst>
          </a:custGeom>
          <a:blipFill>
            <a:blip r:embed="rId8"/>
            <a:stretch>
              <a:fillRect l="-9037" t="0" r="-22277" b="0"/>
            </a:stretch>
          </a:blipFill>
        </p:spPr>
      </p:sp>
      <p:sp>
        <p:nvSpPr>
          <p:cNvPr name="TextBox 14" id="14"/>
          <p:cNvSpPr txBox="true"/>
          <p:nvPr/>
        </p:nvSpPr>
        <p:spPr>
          <a:xfrm rot="0">
            <a:off x="546947" y="888605"/>
            <a:ext cx="9340179"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6814364" y="-8361081"/>
            <a:ext cx="12478223" cy="12804147"/>
          </a:xfrm>
          <a:custGeom>
            <a:avLst/>
            <a:gdLst/>
            <a:ahLst/>
            <a:cxnLst/>
            <a:rect r="r" b="b" t="t" l="l"/>
            <a:pathLst>
              <a:path h="12804147" w="12478223">
                <a:moveTo>
                  <a:pt x="0" y="0"/>
                </a:moveTo>
                <a:lnTo>
                  <a:pt x="12478223" y="0"/>
                </a:lnTo>
                <a:lnTo>
                  <a:pt x="12478223" y="12804147"/>
                </a:lnTo>
                <a:lnTo>
                  <a:pt x="0" y="128041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57199" y="423388"/>
            <a:ext cx="8790096" cy="1105849"/>
          </a:xfrm>
          <a:prstGeom prst="rect">
            <a:avLst/>
          </a:prstGeom>
        </p:spPr>
        <p:txBody>
          <a:bodyPr anchor="t" rtlCol="false" tIns="0" lIns="0" bIns="0" rIns="0">
            <a:spAutoFit/>
          </a:bodyPr>
          <a:lstStyle/>
          <a:p>
            <a:pPr>
              <a:lnSpc>
                <a:spcPts val="9142"/>
              </a:lnSpc>
            </a:pPr>
            <a:r>
              <a:rPr lang="en-US" sz="6625" spc="649">
                <a:solidFill>
                  <a:srgbClr val="FFFFFF"/>
                </a:solidFill>
                <a:latin typeface="Oswald Bold"/>
              </a:rPr>
              <a:t>PROBLEM STATEMENT</a:t>
            </a:r>
          </a:p>
        </p:txBody>
      </p:sp>
      <p:sp>
        <p:nvSpPr>
          <p:cNvPr name="Freeform 4" id="4"/>
          <p:cNvSpPr/>
          <p:nvPr/>
        </p:nvSpPr>
        <p:spPr>
          <a:xfrm flipH="false" flipV="false" rot="0">
            <a:off x="16654476" y="-552247"/>
            <a:ext cx="12634671" cy="12964681"/>
          </a:xfrm>
          <a:custGeom>
            <a:avLst/>
            <a:gdLst/>
            <a:ahLst/>
            <a:cxnLst/>
            <a:rect r="r" b="b" t="t" l="l"/>
            <a:pathLst>
              <a:path h="12964681" w="12634671">
                <a:moveTo>
                  <a:pt x="0" y="0"/>
                </a:moveTo>
                <a:lnTo>
                  <a:pt x="12634671" y="0"/>
                </a:lnTo>
                <a:lnTo>
                  <a:pt x="12634671" y="12964681"/>
                </a:lnTo>
                <a:lnTo>
                  <a:pt x="0" y="12964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519901" y="2289616"/>
            <a:ext cx="15134574" cy="7675299"/>
          </a:xfrm>
          <a:prstGeom prst="rect">
            <a:avLst/>
          </a:prstGeom>
        </p:spPr>
        <p:txBody>
          <a:bodyPr anchor="t" rtlCol="false" tIns="0" lIns="0" bIns="0" rIns="0">
            <a:spAutoFit/>
          </a:bodyPr>
          <a:lstStyle/>
          <a:p>
            <a:pPr algn="l">
              <a:lnSpc>
                <a:spcPts val="5527"/>
              </a:lnSpc>
            </a:pPr>
            <a:r>
              <a:rPr lang="en-US" sz="4005" spc="392">
                <a:solidFill>
                  <a:srgbClr val="F5FFF5"/>
                </a:solidFill>
                <a:latin typeface="DM Sans"/>
              </a:rPr>
              <a:t>The project sets out to create an Advanced Mobile Robotic Object Sorter, leveraging cutting-edge technology to automate the sorting process with unprecedented precision and efficiency. By harnessing the power of the Parallax Propeller microcontroller and the Pixy2 camera, this robot aims to revolutionize sorting by color, navigating with high accuracy and manipulating objects flawlessly. This innovation addresses the critical need for speed and reliability in automated sorting, promising to set a new standard in the field.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374970" y="7457521"/>
            <a:ext cx="6258829" cy="6258829"/>
          </a:xfrm>
          <a:custGeom>
            <a:avLst/>
            <a:gdLst/>
            <a:ahLst/>
            <a:cxnLst/>
            <a:rect r="r" b="b" t="t" l="l"/>
            <a:pathLst>
              <a:path h="6258829" w="6258829">
                <a:moveTo>
                  <a:pt x="0" y="0"/>
                </a:moveTo>
                <a:lnTo>
                  <a:pt x="6258830" y="0"/>
                </a:lnTo>
                <a:lnTo>
                  <a:pt x="6258830" y="6258829"/>
                </a:lnTo>
                <a:lnTo>
                  <a:pt x="0" y="6258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591479" y="6501875"/>
            <a:ext cx="1825812" cy="1825812"/>
          </a:xfrm>
          <a:custGeom>
            <a:avLst/>
            <a:gdLst/>
            <a:ahLst/>
            <a:cxnLst/>
            <a:rect r="r" b="b" t="t" l="l"/>
            <a:pathLst>
              <a:path h="1825812" w="1825812">
                <a:moveTo>
                  <a:pt x="0" y="0"/>
                </a:moveTo>
                <a:lnTo>
                  <a:pt x="1825812" y="0"/>
                </a:lnTo>
                <a:lnTo>
                  <a:pt x="1825812" y="1825813"/>
                </a:lnTo>
                <a:lnTo>
                  <a:pt x="0" y="18258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12576" y="6967516"/>
            <a:ext cx="783618" cy="858546"/>
          </a:xfrm>
          <a:custGeom>
            <a:avLst/>
            <a:gdLst/>
            <a:ahLst/>
            <a:cxnLst/>
            <a:rect r="r" b="b" t="t" l="l"/>
            <a:pathLst>
              <a:path h="858546" w="783618">
                <a:moveTo>
                  <a:pt x="0" y="0"/>
                </a:moveTo>
                <a:lnTo>
                  <a:pt x="783618" y="0"/>
                </a:lnTo>
                <a:lnTo>
                  <a:pt x="783618" y="858546"/>
                </a:lnTo>
                <a:lnTo>
                  <a:pt x="0" y="8585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458396" y="8032461"/>
            <a:ext cx="1825812" cy="1825812"/>
          </a:xfrm>
          <a:custGeom>
            <a:avLst/>
            <a:gdLst/>
            <a:ahLst/>
            <a:cxnLst/>
            <a:rect r="r" b="b" t="t" l="l"/>
            <a:pathLst>
              <a:path h="1825812" w="1825812">
                <a:moveTo>
                  <a:pt x="0" y="0"/>
                </a:moveTo>
                <a:lnTo>
                  <a:pt x="1825813" y="0"/>
                </a:lnTo>
                <a:lnTo>
                  <a:pt x="1825813" y="1825813"/>
                </a:lnTo>
                <a:lnTo>
                  <a:pt x="0" y="18258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724562" y="8032461"/>
            <a:ext cx="1825812" cy="1825812"/>
          </a:xfrm>
          <a:custGeom>
            <a:avLst/>
            <a:gdLst/>
            <a:ahLst/>
            <a:cxnLst/>
            <a:rect r="r" b="b" t="t" l="l"/>
            <a:pathLst>
              <a:path h="1825812" w="1825812">
                <a:moveTo>
                  <a:pt x="0" y="0"/>
                </a:moveTo>
                <a:lnTo>
                  <a:pt x="1825812" y="0"/>
                </a:lnTo>
                <a:lnTo>
                  <a:pt x="1825812" y="1825813"/>
                </a:lnTo>
                <a:lnTo>
                  <a:pt x="0" y="18258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120038" y="8451457"/>
            <a:ext cx="1034859" cy="987820"/>
          </a:xfrm>
          <a:custGeom>
            <a:avLst/>
            <a:gdLst/>
            <a:ahLst/>
            <a:cxnLst/>
            <a:rect r="r" b="b" t="t" l="l"/>
            <a:pathLst>
              <a:path h="987820" w="1034859">
                <a:moveTo>
                  <a:pt x="0" y="0"/>
                </a:moveTo>
                <a:lnTo>
                  <a:pt x="1034859" y="0"/>
                </a:lnTo>
                <a:lnTo>
                  <a:pt x="1034859" y="987821"/>
                </a:lnTo>
                <a:lnTo>
                  <a:pt x="0" y="9878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1920714" y="8488128"/>
            <a:ext cx="901177" cy="914479"/>
          </a:xfrm>
          <a:custGeom>
            <a:avLst/>
            <a:gdLst/>
            <a:ahLst/>
            <a:cxnLst/>
            <a:rect r="r" b="b" t="t" l="l"/>
            <a:pathLst>
              <a:path h="914479" w="901177">
                <a:moveTo>
                  <a:pt x="0" y="0"/>
                </a:moveTo>
                <a:lnTo>
                  <a:pt x="901177" y="0"/>
                </a:lnTo>
                <a:lnTo>
                  <a:pt x="901177" y="914479"/>
                </a:lnTo>
                <a:lnTo>
                  <a:pt x="0" y="9144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74426" y="3206190"/>
            <a:ext cx="3474003" cy="647719"/>
            <a:chOff x="0" y="0"/>
            <a:chExt cx="914964" cy="170593"/>
          </a:xfrm>
        </p:grpSpPr>
        <p:sp>
          <p:nvSpPr>
            <p:cNvPr name="Freeform 11" id="1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2" id="12"/>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Object Detection</a:t>
              </a:r>
            </a:p>
          </p:txBody>
        </p:sp>
      </p:grpSp>
      <p:sp>
        <p:nvSpPr>
          <p:cNvPr name="TextBox 13" id="13"/>
          <p:cNvSpPr txBox="true"/>
          <p:nvPr/>
        </p:nvSpPr>
        <p:spPr>
          <a:xfrm rot="0">
            <a:off x="-121135" y="67732"/>
            <a:ext cx="18530270"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IMPROVISATION FROM ARDUINO PROJECT</a:t>
            </a:r>
          </a:p>
        </p:txBody>
      </p:sp>
      <p:sp>
        <p:nvSpPr>
          <p:cNvPr name="TextBox 14" id="14"/>
          <p:cNvSpPr txBox="true"/>
          <p:nvPr/>
        </p:nvSpPr>
        <p:spPr>
          <a:xfrm rot="0">
            <a:off x="1830975" y="4045241"/>
            <a:ext cx="3360904" cy="2049542"/>
          </a:xfrm>
          <a:prstGeom prst="rect">
            <a:avLst/>
          </a:prstGeom>
        </p:spPr>
        <p:txBody>
          <a:bodyPr anchor="t" rtlCol="false" tIns="0" lIns="0" bIns="0" rIns="0">
            <a:spAutoFit/>
          </a:bodyPr>
          <a:lstStyle/>
          <a:p>
            <a:pPr marL="434050" indent="-217025" lvl="1">
              <a:lnSpc>
                <a:spcPts val="2774"/>
              </a:lnSpc>
              <a:buFont typeface="Arial"/>
              <a:buChar char="•"/>
            </a:pPr>
            <a:r>
              <a:rPr lang="en-US" sz="2010" spc="197">
                <a:solidFill>
                  <a:srgbClr val="231F20"/>
                </a:solidFill>
                <a:latin typeface="DM Sans"/>
              </a:rPr>
              <a:t>Replaced ultrasonic, IR and colour sensor with Pixy2 camera for better object and colour detection.</a:t>
            </a:r>
          </a:p>
        </p:txBody>
      </p:sp>
      <p:grpSp>
        <p:nvGrpSpPr>
          <p:cNvPr name="Group 15" id="15"/>
          <p:cNvGrpSpPr/>
          <p:nvPr/>
        </p:nvGrpSpPr>
        <p:grpSpPr>
          <a:xfrm rot="0">
            <a:off x="7294148" y="3206190"/>
            <a:ext cx="3944342" cy="647719"/>
            <a:chOff x="0" y="0"/>
            <a:chExt cx="1038839" cy="170593"/>
          </a:xfrm>
        </p:grpSpPr>
        <p:sp>
          <p:nvSpPr>
            <p:cNvPr name="Freeform 16" id="16"/>
            <p:cNvSpPr/>
            <p:nvPr/>
          </p:nvSpPr>
          <p:spPr>
            <a:xfrm flipH="false" flipV="false" rot="0">
              <a:off x="0" y="0"/>
              <a:ext cx="1038839" cy="170593"/>
            </a:xfrm>
            <a:custGeom>
              <a:avLst/>
              <a:gdLst/>
              <a:ahLst/>
              <a:cxnLst/>
              <a:rect r="r" b="b" t="t" l="l"/>
              <a:pathLst>
                <a:path h="170593" w="1038839">
                  <a:moveTo>
                    <a:pt x="0" y="0"/>
                  </a:moveTo>
                  <a:lnTo>
                    <a:pt x="1038839" y="0"/>
                  </a:lnTo>
                  <a:lnTo>
                    <a:pt x="1038839" y="170593"/>
                  </a:lnTo>
                  <a:lnTo>
                    <a:pt x="0" y="170593"/>
                  </a:lnTo>
                  <a:close/>
                </a:path>
              </a:pathLst>
            </a:custGeom>
            <a:solidFill>
              <a:srgbClr val="1A1A1A"/>
            </a:solidFill>
          </p:spPr>
        </p:sp>
        <p:sp>
          <p:nvSpPr>
            <p:cNvPr name="TextBox 17" id="17"/>
            <p:cNvSpPr txBox="true"/>
            <p:nvPr/>
          </p:nvSpPr>
          <p:spPr>
            <a:xfrm>
              <a:off x="0" y="-57150"/>
              <a:ext cx="1038839"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Line Following</a:t>
              </a:r>
            </a:p>
          </p:txBody>
        </p:sp>
      </p:grpSp>
      <p:sp>
        <p:nvSpPr>
          <p:cNvPr name="TextBox 18" id="18"/>
          <p:cNvSpPr txBox="true"/>
          <p:nvPr/>
        </p:nvSpPr>
        <p:spPr>
          <a:xfrm rot="0">
            <a:off x="6484531" y="4064291"/>
            <a:ext cx="6039709" cy="1630191"/>
          </a:xfrm>
          <a:prstGeom prst="rect">
            <a:avLst/>
          </a:prstGeom>
        </p:spPr>
        <p:txBody>
          <a:bodyPr anchor="t" rtlCol="false" tIns="0" lIns="0" bIns="0" rIns="0">
            <a:spAutoFit/>
          </a:bodyPr>
          <a:lstStyle/>
          <a:p>
            <a:pPr marL="419118" indent="-209559" lvl="1">
              <a:lnSpc>
                <a:spcPts val="2678"/>
              </a:lnSpc>
              <a:buFont typeface="Arial"/>
              <a:buChar char="•"/>
            </a:pPr>
            <a:r>
              <a:rPr lang="en-US" sz="1941" spc="190">
                <a:solidFill>
                  <a:srgbClr val="231F20"/>
                </a:solidFill>
                <a:latin typeface="DM Sans"/>
              </a:rPr>
              <a:t>Built our own PID library.</a:t>
            </a:r>
          </a:p>
          <a:p>
            <a:pPr marL="419118" indent="-209559" lvl="1">
              <a:lnSpc>
                <a:spcPts val="2678"/>
              </a:lnSpc>
              <a:buFont typeface="Arial"/>
              <a:buChar char="•"/>
            </a:pPr>
            <a:r>
              <a:rPr lang="en-US" sz="1941" spc="190">
                <a:solidFill>
                  <a:srgbClr val="231F20"/>
                </a:solidFill>
                <a:latin typeface="DM Sans"/>
              </a:rPr>
              <a:t>Built our own millis function.</a:t>
            </a:r>
          </a:p>
          <a:p>
            <a:pPr marL="419118" indent="-209559" lvl="1">
              <a:lnSpc>
                <a:spcPts val="2678"/>
              </a:lnSpc>
              <a:buFont typeface="Arial"/>
              <a:buChar char="•"/>
            </a:pPr>
            <a:r>
              <a:rPr lang="en-US" sz="1941" spc="190">
                <a:solidFill>
                  <a:srgbClr val="231F20"/>
                </a:solidFill>
                <a:latin typeface="DM Sans"/>
              </a:rPr>
              <a:t>Built our own QTR sensor library </a:t>
            </a:r>
          </a:p>
          <a:p>
            <a:pPr marL="419118" indent="-209559" lvl="1">
              <a:lnSpc>
                <a:spcPts val="2678"/>
              </a:lnSpc>
              <a:buFont typeface="Arial"/>
              <a:buChar char="•"/>
            </a:pPr>
            <a:r>
              <a:rPr lang="en-US" sz="1941" spc="190">
                <a:solidFill>
                  <a:srgbClr val="231F20"/>
                </a:solidFill>
                <a:latin typeface="DM Sans"/>
              </a:rPr>
              <a:t>Using all the sensors(8 sensors) that are available in QTR sensor </a:t>
            </a:r>
          </a:p>
        </p:txBody>
      </p:sp>
      <p:grpSp>
        <p:nvGrpSpPr>
          <p:cNvPr name="Group 19" id="19"/>
          <p:cNvGrpSpPr/>
          <p:nvPr/>
        </p:nvGrpSpPr>
        <p:grpSpPr>
          <a:xfrm rot="0">
            <a:off x="13284209" y="3206190"/>
            <a:ext cx="3474003" cy="647719"/>
            <a:chOff x="0" y="0"/>
            <a:chExt cx="914964" cy="170593"/>
          </a:xfrm>
        </p:grpSpPr>
        <p:sp>
          <p:nvSpPr>
            <p:cNvPr name="Freeform 20" id="20"/>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21" id="21"/>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Self Alignment</a:t>
              </a:r>
            </a:p>
          </p:txBody>
        </p:sp>
      </p:grpSp>
      <p:sp>
        <p:nvSpPr>
          <p:cNvPr name="TextBox 22" id="22"/>
          <p:cNvSpPr txBox="true"/>
          <p:nvPr/>
        </p:nvSpPr>
        <p:spPr>
          <a:xfrm rot="0">
            <a:off x="13340758" y="4045241"/>
            <a:ext cx="3360904" cy="1363742"/>
          </a:xfrm>
          <a:prstGeom prst="rect">
            <a:avLst/>
          </a:prstGeom>
        </p:spPr>
        <p:txBody>
          <a:bodyPr anchor="t" rtlCol="false" tIns="0" lIns="0" bIns="0" rIns="0">
            <a:spAutoFit/>
          </a:bodyPr>
          <a:lstStyle/>
          <a:p>
            <a:pPr marL="434050" indent="-217025" lvl="1">
              <a:lnSpc>
                <a:spcPts val="2774"/>
              </a:lnSpc>
              <a:buFont typeface="Arial"/>
              <a:buChar char="•"/>
            </a:pPr>
            <a:r>
              <a:rPr lang="en-US" sz="2010" spc="197">
                <a:solidFill>
                  <a:srgbClr val="231F20"/>
                </a:solidFill>
                <a:latin typeface="DM Sans"/>
              </a:rPr>
              <a:t>Included Self alignment functionality with the object </a:t>
            </a:r>
          </a:p>
        </p:txBody>
      </p:sp>
      <p:sp>
        <p:nvSpPr>
          <p:cNvPr name="Freeform 23" id="23"/>
          <p:cNvSpPr/>
          <p:nvPr/>
        </p:nvSpPr>
        <p:spPr>
          <a:xfrm flipH="false" flipV="false" rot="0">
            <a:off x="16980418" y="-2409219"/>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3778454" y="6432549"/>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49317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3379"/>
                </a:lnSpc>
              </a:pPr>
            </a:p>
          </p:txBody>
        </p:sp>
      </p:grpSp>
      <p:sp>
        <p:nvSpPr>
          <p:cNvPr name="TextBox 6" id="6"/>
          <p:cNvSpPr txBox="true"/>
          <p:nvPr/>
        </p:nvSpPr>
        <p:spPr>
          <a:xfrm rot="0">
            <a:off x="2029046" y="1036994"/>
            <a:ext cx="14036458"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COMPONENTS USED</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50954" y="3069535"/>
            <a:ext cx="956820" cy="552450"/>
          </a:xfrm>
          <a:prstGeom prst="rect">
            <a:avLst/>
          </a:prstGeom>
        </p:spPr>
        <p:txBody>
          <a:bodyPr anchor="t" rtlCol="false" tIns="0" lIns="0" bIns="0" rIns="0">
            <a:spAutoFit/>
          </a:bodyPr>
          <a:lstStyle/>
          <a:p>
            <a:pPr algn="ctr">
              <a:lnSpc>
                <a:spcPts val="4320"/>
              </a:lnSpc>
            </a:pPr>
            <a:r>
              <a:rPr lang="en-US" sz="3600">
                <a:solidFill>
                  <a:srgbClr val="363636"/>
                </a:solidFill>
                <a:latin typeface="Oswald Bold Italics"/>
              </a:rPr>
              <a:t>1</a:t>
            </a:r>
          </a:p>
        </p:txBody>
      </p:sp>
      <p:sp>
        <p:nvSpPr>
          <p:cNvPr name="TextBox 9" id="9"/>
          <p:cNvSpPr txBox="true"/>
          <p:nvPr/>
        </p:nvSpPr>
        <p:spPr>
          <a:xfrm rot="0">
            <a:off x="5270555" y="3693628"/>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2</a:t>
            </a:r>
          </a:p>
        </p:txBody>
      </p:sp>
      <p:sp>
        <p:nvSpPr>
          <p:cNvPr name="TextBox 10" id="10"/>
          <p:cNvSpPr txBox="true"/>
          <p:nvPr/>
        </p:nvSpPr>
        <p:spPr>
          <a:xfrm rot="0">
            <a:off x="5270555" y="431772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3</a:t>
            </a:r>
          </a:p>
        </p:txBody>
      </p:sp>
      <p:sp>
        <p:nvSpPr>
          <p:cNvPr name="TextBox 11" id="11"/>
          <p:cNvSpPr txBox="true"/>
          <p:nvPr/>
        </p:nvSpPr>
        <p:spPr>
          <a:xfrm rot="0">
            <a:off x="5270555" y="494637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4</a:t>
            </a:r>
          </a:p>
        </p:txBody>
      </p:sp>
      <p:sp>
        <p:nvSpPr>
          <p:cNvPr name="TextBox 12" id="12"/>
          <p:cNvSpPr txBox="true"/>
          <p:nvPr/>
        </p:nvSpPr>
        <p:spPr>
          <a:xfrm rot="0">
            <a:off x="5270555" y="557502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5</a:t>
            </a:r>
          </a:p>
        </p:txBody>
      </p:sp>
      <p:sp>
        <p:nvSpPr>
          <p:cNvPr name="TextBox 13" id="13"/>
          <p:cNvSpPr txBox="true"/>
          <p:nvPr/>
        </p:nvSpPr>
        <p:spPr>
          <a:xfrm rot="0">
            <a:off x="5270555" y="620367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6</a:t>
            </a:r>
          </a:p>
        </p:txBody>
      </p:sp>
      <p:sp>
        <p:nvSpPr>
          <p:cNvPr name="TextBox 14" id="14"/>
          <p:cNvSpPr txBox="true"/>
          <p:nvPr/>
        </p:nvSpPr>
        <p:spPr>
          <a:xfrm rot="0">
            <a:off x="5270555" y="683232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7</a:t>
            </a:r>
          </a:p>
        </p:txBody>
      </p:sp>
      <p:sp>
        <p:nvSpPr>
          <p:cNvPr name="TextBox 15" id="15"/>
          <p:cNvSpPr txBox="true"/>
          <p:nvPr/>
        </p:nvSpPr>
        <p:spPr>
          <a:xfrm rot="0">
            <a:off x="6607430" y="3122199"/>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PROPELLER </a:t>
            </a:r>
          </a:p>
        </p:txBody>
      </p:sp>
      <p:sp>
        <p:nvSpPr>
          <p:cNvPr name="TextBox 16" id="16"/>
          <p:cNvSpPr txBox="true"/>
          <p:nvPr/>
        </p:nvSpPr>
        <p:spPr>
          <a:xfrm rot="0">
            <a:off x="6607430" y="3746291"/>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CONNECTING WIRES </a:t>
            </a:r>
          </a:p>
        </p:txBody>
      </p:sp>
      <p:sp>
        <p:nvSpPr>
          <p:cNvPr name="TextBox 17" id="17"/>
          <p:cNvSpPr txBox="true"/>
          <p:nvPr/>
        </p:nvSpPr>
        <p:spPr>
          <a:xfrm rot="0">
            <a:off x="6607430" y="43703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GRIPPER MECHANISHM </a:t>
            </a:r>
          </a:p>
        </p:txBody>
      </p:sp>
      <p:sp>
        <p:nvSpPr>
          <p:cNvPr name="TextBox 18" id="18"/>
          <p:cNvSpPr txBox="true"/>
          <p:nvPr/>
        </p:nvSpPr>
        <p:spPr>
          <a:xfrm rot="0">
            <a:off x="6607430" y="499958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CHASIS</a:t>
            </a:r>
          </a:p>
        </p:txBody>
      </p:sp>
      <p:sp>
        <p:nvSpPr>
          <p:cNvPr name="TextBox 19" id="19"/>
          <p:cNvSpPr txBox="true"/>
          <p:nvPr/>
        </p:nvSpPr>
        <p:spPr>
          <a:xfrm rot="0">
            <a:off x="6607430" y="5627684"/>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PIXY2 CAMERA</a:t>
            </a:r>
          </a:p>
        </p:txBody>
      </p:sp>
      <p:sp>
        <p:nvSpPr>
          <p:cNvPr name="TextBox 20" id="20"/>
          <p:cNvSpPr txBox="true"/>
          <p:nvPr/>
        </p:nvSpPr>
        <p:spPr>
          <a:xfrm rot="0">
            <a:off x="6607430" y="625633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DC MOTORS</a:t>
            </a:r>
          </a:p>
        </p:txBody>
      </p:sp>
      <p:sp>
        <p:nvSpPr>
          <p:cNvPr name="TextBox 21" id="21"/>
          <p:cNvSpPr txBox="true"/>
          <p:nvPr/>
        </p:nvSpPr>
        <p:spPr>
          <a:xfrm rot="0">
            <a:off x="6607430" y="6884984"/>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QTR 8RC SENSOR</a:t>
            </a:r>
          </a:p>
        </p:txBody>
      </p:sp>
      <p:sp>
        <p:nvSpPr>
          <p:cNvPr name="TextBox 22" id="22"/>
          <p:cNvSpPr txBox="true"/>
          <p:nvPr/>
        </p:nvSpPr>
        <p:spPr>
          <a:xfrm rot="0">
            <a:off x="5270555" y="746097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8</a:t>
            </a:r>
          </a:p>
        </p:txBody>
      </p:sp>
      <p:sp>
        <p:nvSpPr>
          <p:cNvPr name="TextBox 23" id="23"/>
          <p:cNvSpPr txBox="true"/>
          <p:nvPr/>
        </p:nvSpPr>
        <p:spPr>
          <a:xfrm rot="0">
            <a:off x="5270555" y="8089621"/>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9</a:t>
            </a:r>
          </a:p>
        </p:txBody>
      </p:sp>
      <p:sp>
        <p:nvSpPr>
          <p:cNvPr name="TextBox 24" id="24"/>
          <p:cNvSpPr txBox="true"/>
          <p:nvPr/>
        </p:nvSpPr>
        <p:spPr>
          <a:xfrm rot="0">
            <a:off x="5270555" y="8632546"/>
            <a:ext cx="937219" cy="552450"/>
          </a:xfrm>
          <a:prstGeom prst="rect">
            <a:avLst/>
          </a:prstGeom>
        </p:spPr>
        <p:txBody>
          <a:bodyPr anchor="t" rtlCol="false" tIns="0" lIns="0" bIns="0" rIns="0">
            <a:spAutoFit/>
          </a:bodyPr>
          <a:lstStyle/>
          <a:p>
            <a:pPr algn="ctr">
              <a:lnSpc>
                <a:spcPts val="4319"/>
              </a:lnSpc>
            </a:pPr>
            <a:r>
              <a:rPr lang="en-US" sz="3599">
                <a:solidFill>
                  <a:srgbClr val="363636"/>
                </a:solidFill>
                <a:latin typeface="Oswald Bold Italics"/>
              </a:rPr>
              <a:t>10</a:t>
            </a:r>
          </a:p>
        </p:txBody>
      </p:sp>
      <p:sp>
        <p:nvSpPr>
          <p:cNvPr name="TextBox 25" id="25"/>
          <p:cNvSpPr txBox="true"/>
          <p:nvPr/>
        </p:nvSpPr>
        <p:spPr>
          <a:xfrm rot="0">
            <a:off x="6607430" y="754179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L298N MOTOR DRIVER </a:t>
            </a:r>
          </a:p>
        </p:txBody>
      </p:sp>
      <p:sp>
        <p:nvSpPr>
          <p:cNvPr name="TextBox 26" id="26"/>
          <p:cNvSpPr txBox="true"/>
          <p:nvPr/>
        </p:nvSpPr>
        <p:spPr>
          <a:xfrm rot="0">
            <a:off x="6607430" y="8142284"/>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LI ION BATTERY</a:t>
            </a:r>
          </a:p>
        </p:txBody>
      </p:sp>
      <p:sp>
        <p:nvSpPr>
          <p:cNvPr name="TextBox 27" id="27"/>
          <p:cNvSpPr txBox="true"/>
          <p:nvPr/>
        </p:nvSpPr>
        <p:spPr>
          <a:xfrm rot="0">
            <a:off x="6607430" y="8685209"/>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SERVO MOTOR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39927" y="409798"/>
            <a:ext cx="3354376" cy="2958512"/>
            <a:chOff x="0" y="0"/>
            <a:chExt cx="883457" cy="779197"/>
          </a:xfrm>
        </p:grpSpPr>
        <p:sp>
          <p:nvSpPr>
            <p:cNvPr name="Freeform 3" id="3"/>
            <p:cNvSpPr/>
            <p:nvPr/>
          </p:nvSpPr>
          <p:spPr>
            <a:xfrm flipH="false" flipV="false" rot="0">
              <a:off x="0" y="0"/>
              <a:ext cx="883457" cy="779197"/>
            </a:xfrm>
            <a:custGeom>
              <a:avLst/>
              <a:gdLst/>
              <a:ahLst/>
              <a:cxnLst/>
              <a:rect r="r" b="b" t="t" l="l"/>
              <a:pathLst>
                <a:path h="779197" w="883457">
                  <a:moveTo>
                    <a:pt x="83088" y="0"/>
                  </a:moveTo>
                  <a:lnTo>
                    <a:pt x="800369" y="0"/>
                  </a:lnTo>
                  <a:cubicBezTo>
                    <a:pt x="822405" y="0"/>
                    <a:pt x="843539" y="8754"/>
                    <a:pt x="859121" y="24336"/>
                  </a:cubicBezTo>
                  <a:cubicBezTo>
                    <a:pt x="874703" y="39918"/>
                    <a:pt x="883457" y="61052"/>
                    <a:pt x="883457" y="83088"/>
                  </a:cubicBezTo>
                  <a:lnTo>
                    <a:pt x="883457" y="696108"/>
                  </a:lnTo>
                  <a:cubicBezTo>
                    <a:pt x="883457" y="741997"/>
                    <a:pt x="846257" y="779197"/>
                    <a:pt x="800369" y="779197"/>
                  </a:cubicBezTo>
                  <a:lnTo>
                    <a:pt x="83088" y="779197"/>
                  </a:lnTo>
                  <a:cubicBezTo>
                    <a:pt x="37200" y="779197"/>
                    <a:pt x="0" y="741997"/>
                    <a:pt x="0" y="696108"/>
                  </a:cubicBezTo>
                  <a:lnTo>
                    <a:pt x="0" y="83088"/>
                  </a:lnTo>
                  <a:cubicBezTo>
                    <a:pt x="0" y="37200"/>
                    <a:pt x="37200" y="0"/>
                    <a:pt x="83088" y="0"/>
                  </a:cubicBezTo>
                  <a:close/>
                </a:path>
              </a:pathLst>
            </a:custGeom>
            <a:solidFill>
              <a:srgbClr val="F1F1F1"/>
            </a:solidFill>
            <a:ln w="19050" cap="rnd">
              <a:solidFill>
                <a:srgbClr val="000000"/>
              </a:solidFill>
              <a:prstDash val="solid"/>
              <a:round/>
            </a:ln>
          </p:spPr>
        </p:sp>
        <p:sp>
          <p:nvSpPr>
            <p:cNvPr name="TextBox 4" id="4"/>
            <p:cNvSpPr txBox="true"/>
            <p:nvPr/>
          </p:nvSpPr>
          <p:spPr>
            <a:xfrm>
              <a:off x="0" y="-38100"/>
              <a:ext cx="883457" cy="817297"/>
            </a:xfrm>
            <a:prstGeom prst="rect">
              <a:avLst/>
            </a:prstGeom>
          </p:spPr>
          <p:txBody>
            <a:bodyPr anchor="ctr" rtlCol="false" tIns="50800" lIns="50800" bIns="50800" rIns="50800"/>
            <a:lstStyle/>
            <a:p>
              <a:pPr algn="ctr">
                <a:lnSpc>
                  <a:spcPts val="2116"/>
                </a:lnSpc>
              </a:pPr>
            </a:p>
          </p:txBody>
        </p:sp>
      </p:grpSp>
      <p:grpSp>
        <p:nvGrpSpPr>
          <p:cNvPr name="Group 5" id="5"/>
          <p:cNvGrpSpPr/>
          <p:nvPr/>
        </p:nvGrpSpPr>
        <p:grpSpPr>
          <a:xfrm rot="0">
            <a:off x="3908627" y="409798"/>
            <a:ext cx="3355624" cy="2958512"/>
            <a:chOff x="0" y="0"/>
            <a:chExt cx="883786" cy="779197"/>
          </a:xfrm>
        </p:grpSpPr>
        <p:sp>
          <p:nvSpPr>
            <p:cNvPr name="Freeform 6" id="6"/>
            <p:cNvSpPr/>
            <p:nvPr/>
          </p:nvSpPr>
          <p:spPr>
            <a:xfrm flipH="false" flipV="false" rot="0">
              <a:off x="0" y="0"/>
              <a:ext cx="883786" cy="779197"/>
            </a:xfrm>
            <a:custGeom>
              <a:avLst/>
              <a:gdLst/>
              <a:ahLst/>
              <a:cxnLst/>
              <a:rect r="r" b="b" t="t" l="l"/>
              <a:pathLst>
                <a:path h="779197" w="883786">
                  <a:moveTo>
                    <a:pt x="83057" y="0"/>
                  </a:moveTo>
                  <a:lnTo>
                    <a:pt x="800728" y="0"/>
                  </a:lnTo>
                  <a:cubicBezTo>
                    <a:pt x="846600" y="0"/>
                    <a:pt x="883786" y="37186"/>
                    <a:pt x="883786" y="83057"/>
                  </a:cubicBezTo>
                  <a:lnTo>
                    <a:pt x="883786" y="696139"/>
                  </a:lnTo>
                  <a:cubicBezTo>
                    <a:pt x="883786" y="718168"/>
                    <a:pt x="875035" y="739293"/>
                    <a:pt x="859459" y="754870"/>
                  </a:cubicBezTo>
                  <a:cubicBezTo>
                    <a:pt x="843883" y="770446"/>
                    <a:pt x="822757" y="779197"/>
                    <a:pt x="800728" y="779197"/>
                  </a:cubicBezTo>
                  <a:lnTo>
                    <a:pt x="83057" y="779197"/>
                  </a:lnTo>
                  <a:cubicBezTo>
                    <a:pt x="61029" y="779197"/>
                    <a:pt x="39903" y="770446"/>
                    <a:pt x="24327" y="754870"/>
                  </a:cubicBezTo>
                  <a:cubicBezTo>
                    <a:pt x="8751" y="739293"/>
                    <a:pt x="0" y="718168"/>
                    <a:pt x="0" y="696139"/>
                  </a:cubicBezTo>
                  <a:lnTo>
                    <a:pt x="0" y="83057"/>
                  </a:lnTo>
                  <a:cubicBezTo>
                    <a:pt x="0" y="37186"/>
                    <a:pt x="37186" y="0"/>
                    <a:pt x="83057" y="0"/>
                  </a:cubicBezTo>
                  <a:close/>
                </a:path>
              </a:pathLst>
            </a:custGeom>
            <a:solidFill>
              <a:srgbClr val="F1F1F1"/>
            </a:solidFill>
            <a:ln w="19050" cap="rnd">
              <a:solidFill>
                <a:srgbClr val="000000"/>
              </a:solidFill>
              <a:prstDash val="solid"/>
              <a:round/>
            </a:ln>
          </p:spPr>
        </p:sp>
        <p:sp>
          <p:nvSpPr>
            <p:cNvPr name="TextBox 7" id="7"/>
            <p:cNvSpPr txBox="true"/>
            <p:nvPr/>
          </p:nvSpPr>
          <p:spPr>
            <a:xfrm>
              <a:off x="0" y="-38100"/>
              <a:ext cx="883786" cy="817297"/>
            </a:xfrm>
            <a:prstGeom prst="rect">
              <a:avLst/>
            </a:prstGeom>
          </p:spPr>
          <p:txBody>
            <a:bodyPr anchor="ctr" rtlCol="false" tIns="50800" lIns="50800" bIns="50800" rIns="50800"/>
            <a:lstStyle/>
            <a:p>
              <a:pPr algn="ctr">
                <a:lnSpc>
                  <a:spcPts val="2116"/>
                </a:lnSpc>
              </a:pPr>
            </a:p>
          </p:txBody>
        </p:sp>
      </p:grpSp>
      <p:grpSp>
        <p:nvGrpSpPr>
          <p:cNvPr name="Group 8" id="8"/>
          <p:cNvGrpSpPr/>
          <p:nvPr/>
        </p:nvGrpSpPr>
        <p:grpSpPr>
          <a:xfrm rot="0">
            <a:off x="7578577" y="409798"/>
            <a:ext cx="3247992" cy="2958512"/>
            <a:chOff x="0" y="0"/>
            <a:chExt cx="855438" cy="779197"/>
          </a:xfrm>
        </p:grpSpPr>
        <p:sp>
          <p:nvSpPr>
            <p:cNvPr name="Freeform 9" id="9"/>
            <p:cNvSpPr/>
            <p:nvPr/>
          </p:nvSpPr>
          <p:spPr>
            <a:xfrm flipH="false" flipV="false" rot="0">
              <a:off x="0" y="0"/>
              <a:ext cx="855438" cy="779197"/>
            </a:xfrm>
            <a:custGeom>
              <a:avLst/>
              <a:gdLst/>
              <a:ahLst/>
              <a:cxnLst/>
              <a:rect r="r" b="b" t="t" l="l"/>
              <a:pathLst>
                <a:path h="779197" w="855438">
                  <a:moveTo>
                    <a:pt x="85810" y="0"/>
                  </a:moveTo>
                  <a:lnTo>
                    <a:pt x="769629" y="0"/>
                  </a:lnTo>
                  <a:cubicBezTo>
                    <a:pt x="817020" y="0"/>
                    <a:pt x="855438" y="38418"/>
                    <a:pt x="855438" y="85810"/>
                  </a:cubicBezTo>
                  <a:lnTo>
                    <a:pt x="855438" y="693387"/>
                  </a:lnTo>
                  <a:cubicBezTo>
                    <a:pt x="855438" y="740778"/>
                    <a:pt x="817020" y="779197"/>
                    <a:pt x="769629" y="779197"/>
                  </a:cubicBezTo>
                  <a:lnTo>
                    <a:pt x="85810" y="779197"/>
                  </a:lnTo>
                  <a:cubicBezTo>
                    <a:pt x="38418" y="779197"/>
                    <a:pt x="0" y="740778"/>
                    <a:pt x="0" y="693387"/>
                  </a:cubicBezTo>
                  <a:lnTo>
                    <a:pt x="0" y="85810"/>
                  </a:lnTo>
                  <a:cubicBezTo>
                    <a:pt x="0" y="38418"/>
                    <a:pt x="38418" y="0"/>
                    <a:pt x="85810" y="0"/>
                  </a:cubicBezTo>
                  <a:close/>
                </a:path>
              </a:pathLst>
            </a:custGeom>
            <a:solidFill>
              <a:srgbClr val="F1F1F1"/>
            </a:solidFill>
            <a:ln w="19050" cap="rnd">
              <a:solidFill>
                <a:srgbClr val="000000"/>
              </a:solidFill>
              <a:prstDash val="solid"/>
              <a:round/>
            </a:ln>
          </p:spPr>
        </p:sp>
        <p:sp>
          <p:nvSpPr>
            <p:cNvPr name="TextBox 10" id="10"/>
            <p:cNvSpPr txBox="true"/>
            <p:nvPr/>
          </p:nvSpPr>
          <p:spPr>
            <a:xfrm>
              <a:off x="0" y="-38100"/>
              <a:ext cx="855438" cy="817297"/>
            </a:xfrm>
            <a:prstGeom prst="rect">
              <a:avLst/>
            </a:prstGeom>
          </p:spPr>
          <p:txBody>
            <a:bodyPr anchor="ctr" rtlCol="false" tIns="50800" lIns="50800" bIns="50800" rIns="50800"/>
            <a:lstStyle/>
            <a:p>
              <a:pPr algn="ctr">
                <a:lnSpc>
                  <a:spcPts val="2116"/>
                </a:lnSpc>
              </a:pPr>
            </a:p>
          </p:txBody>
        </p:sp>
      </p:grpSp>
      <p:grpSp>
        <p:nvGrpSpPr>
          <p:cNvPr name="Group 11" id="11"/>
          <p:cNvGrpSpPr/>
          <p:nvPr/>
        </p:nvGrpSpPr>
        <p:grpSpPr>
          <a:xfrm rot="0">
            <a:off x="11140894" y="409798"/>
            <a:ext cx="3358107" cy="2958512"/>
            <a:chOff x="0" y="0"/>
            <a:chExt cx="884440" cy="779197"/>
          </a:xfrm>
        </p:grpSpPr>
        <p:sp>
          <p:nvSpPr>
            <p:cNvPr name="Freeform 12" id="12"/>
            <p:cNvSpPr/>
            <p:nvPr/>
          </p:nvSpPr>
          <p:spPr>
            <a:xfrm flipH="false" flipV="false" rot="0">
              <a:off x="0" y="0"/>
              <a:ext cx="884440" cy="779197"/>
            </a:xfrm>
            <a:custGeom>
              <a:avLst/>
              <a:gdLst/>
              <a:ahLst/>
              <a:cxnLst/>
              <a:rect r="r" b="b" t="t" l="l"/>
              <a:pathLst>
                <a:path h="779197" w="884440">
                  <a:moveTo>
                    <a:pt x="82996" y="0"/>
                  </a:moveTo>
                  <a:lnTo>
                    <a:pt x="801444" y="0"/>
                  </a:lnTo>
                  <a:cubicBezTo>
                    <a:pt x="847281" y="0"/>
                    <a:pt x="884440" y="37159"/>
                    <a:pt x="884440" y="82996"/>
                  </a:cubicBezTo>
                  <a:lnTo>
                    <a:pt x="884440" y="696201"/>
                  </a:lnTo>
                  <a:cubicBezTo>
                    <a:pt x="884440" y="742038"/>
                    <a:pt x="847281" y="779197"/>
                    <a:pt x="801444" y="779197"/>
                  </a:cubicBezTo>
                  <a:lnTo>
                    <a:pt x="82996" y="779197"/>
                  </a:lnTo>
                  <a:cubicBezTo>
                    <a:pt x="37159" y="779197"/>
                    <a:pt x="0" y="742038"/>
                    <a:pt x="0" y="696201"/>
                  </a:cubicBezTo>
                  <a:lnTo>
                    <a:pt x="0" y="82996"/>
                  </a:lnTo>
                  <a:cubicBezTo>
                    <a:pt x="0" y="37159"/>
                    <a:pt x="37159" y="0"/>
                    <a:pt x="82996" y="0"/>
                  </a:cubicBezTo>
                  <a:close/>
                </a:path>
              </a:pathLst>
            </a:custGeom>
            <a:solidFill>
              <a:srgbClr val="F1F1F1"/>
            </a:solidFill>
            <a:ln w="19050" cap="rnd">
              <a:solidFill>
                <a:srgbClr val="000000"/>
              </a:solidFill>
              <a:prstDash val="solid"/>
              <a:round/>
            </a:ln>
          </p:spPr>
        </p:sp>
        <p:sp>
          <p:nvSpPr>
            <p:cNvPr name="TextBox 13" id="13"/>
            <p:cNvSpPr txBox="true"/>
            <p:nvPr/>
          </p:nvSpPr>
          <p:spPr>
            <a:xfrm>
              <a:off x="0" y="-38100"/>
              <a:ext cx="884440" cy="817297"/>
            </a:xfrm>
            <a:prstGeom prst="rect">
              <a:avLst/>
            </a:prstGeom>
          </p:spPr>
          <p:txBody>
            <a:bodyPr anchor="ctr" rtlCol="false" tIns="50800" lIns="50800" bIns="50800" rIns="50800"/>
            <a:lstStyle/>
            <a:p>
              <a:pPr algn="ctr">
                <a:lnSpc>
                  <a:spcPts val="2116"/>
                </a:lnSpc>
              </a:pPr>
            </a:p>
          </p:txBody>
        </p:sp>
      </p:grpSp>
      <p:grpSp>
        <p:nvGrpSpPr>
          <p:cNvPr name="Group 14" id="14"/>
          <p:cNvGrpSpPr/>
          <p:nvPr/>
        </p:nvGrpSpPr>
        <p:grpSpPr>
          <a:xfrm rot="0">
            <a:off x="14813325" y="409798"/>
            <a:ext cx="3358107" cy="2958512"/>
            <a:chOff x="0" y="0"/>
            <a:chExt cx="884440" cy="779197"/>
          </a:xfrm>
        </p:grpSpPr>
        <p:sp>
          <p:nvSpPr>
            <p:cNvPr name="Freeform 15" id="15"/>
            <p:cNvSpPr/>
            <p:nvPr/>
          </p:nvSpPr>
          <p:spPr>
            <a:xfrm flipH="false" flipV="false" rot="0">
              <a:off x="0" y="0"/>
              <a:ext cx="884440" cy="779197"/>
            </a:xfrm>
            <a:custGeom>
              <a:avLst/>
              <a:gdLst/>
              <a:ahLst/>
              <a:cxnLst/>
              <a:rect r="r" b="b" t="t" l="l"/>
              <a:pathLst>
                <a:path h="779197" w="884440">
                  <a:moveTo>
                    <a:pt x="82996" y="0"/>
                  </a:moveTo>
                  <a:lnTo>
                    <a:pt x="801444" y="0"/>
                  </a:lnTo>
                  <a:cubicBezTo>
                    <a:pt x="847281" y="0"/>
                    <a:pt x="884440" y="37159"/>
                    <a:pt x="884440" y="82996"/>
                  </a:cubicBezTo>
                  <a:lnTo>
                    <a:pt x="884440" y="696201"/>
                  </a:lnTo>
                  <a:cubicBezTo>
                    <a:pt x="884440" y="742038"/>
                    <a:pt x="847281" y="779197"/>
                    <a:pt x="801444" y="779197"/>
                  </a:cubicBezTo>
                  <a:lnTo>
                    <a:pt x="82996" y="779197"/>
                  </a:lnTo>
                  <a:cubicBezTo>
                    <a:pt x="37159" y="779197"/>
                    <a:pt x="0" y="742038"/>
                    <a:pt x="0" y="696201"/>
                  </a:cubicBezTo>
                  <a:lnTo>
                    <a:pt x="0" y="82996"/>
                  </a:lnTo>
                  <a:cubicBezTo>
                    <a:pt x="0" y="37159"/>
                    <a:pt x="37159" y="0"/>
                    <a:pt x="82996" y="0"/>
                  </a:cubicBezTo>
                  <a:close/>
                </a:path>
              </a:pathLst>
            </a:custGeom>
            <a:solidFill>
              <a:srgbClr val="F1F1F1"/>
            </a:solidFill>
            <a:ln w="19050" cap="rnd">
              <a:solidFill>
                <a:srgbClr val="000000"/>
              </a:solidFill>
              <a:prstDash val="solid"/>
              <a:round/>
            </a:ln>
          </p:spPr>
        </p:sp>
        <p:sp>
          <p:nvSpPr>
            <p:cNvPr name="TextBox 16" id="16"/>
            <p:cNvSpPr txBox="true"/>
            <p:nvPr/>
          </p:nvSpPr>
          <p:spPr>
            <a:xfrm>
              <a:off x="0" y="-38100"/>
              <a:ext cx="884440" cy="817297"/>
            </a:xfrm>
            <a:prstGeom prst="rect">
              <a:avLst/>
            </a:prstGeom>
          </p:spPr>
          <p:txBody>
            <a:bodyPr anchor="ctr" rtlCol="false" tIns="50800" lIns="50800" bIns="50800" rIns="50800"/>
            <a:lstStyle/>
            <a:p>
              <a:pPr algn="ctr">
                <a:lnSpc>
                  <a:spcPts val="2116"/>
                </a:lnSpc>
              </a:pPr>
            </a:p>
          </p:txBody>
        </p:sp>
      </p:grpSp>
      <p:grpSp>
        <p:nvGrpSpPr>
          <p:cNvPr name="Group 17" id="17"/>
          <p:cNvGrpSpPr/>
          <p:nvPr/>
        </p:nvGrpSpPr>
        <p:grpSpPr>
          <a:xfrm rot="0">
            <a:off x="239927" y="5750468"/>
            <a:ext cx="3354376" cy="2958512"/>
            <a:chOff x="0" y="0"/>
            <a:chExt cx="883457" cy="779197"/>
          </a:xfrm>
        </p:grpSpPr>
        <p:sp>
          <p:nvSpPr>
            <p:cNvPr name="Freeform 18" id="18"/>
            <p:cNvSpPr/>
            <p:nvPr/>
          </p:nvSpPr>
          <p:spPr>
            <a:xfrm flipH="false" flipV="false" rot="0">
              <a:off x="0" y="0"/>
              <a:ext cx="883457" cy="779197"/>
            </a:xfrm>
            <a:custGeom>
              <a:avLst/>
              <a:gdLst/>
              <a:ahLst/>
              <a:cxnLst/>
              <a:rect r="r" b="b" t="t" l="l"/>
              <a:pathLst>
                <a:path h="779197" w="883457">
                  <a:moveTo>
                    <a:pt x="83088" y="0"/>
                  </a:moveTo>
                  <a:lnTo>
                    <a:pt x="800369" y="0"/>
                  </a:lnTo>
                  <a:cubicBezTo>
                    <a:pt x="822405" y="0"/>
                    <a:pt x="843539" y="8754"/>
                    <a:pt x="859121" y="24336"/>
                  </a:cubicBezTo>
                  <a:cubicBezTo>
                    <a:pt x="874703" y="39918"/>
                    <a:pt x="883457" y="61052"/>
                    <a:pt x="883457" y="83088"/>
                  </a:cubicBezTo>
                  <a:lnTo>
                    <a:pt x="883457" y="696108"/>
                  </a:lnTo>
                  <a:cubicBezTo>
                    <a:pt x="883457" y="741997"/>
                    <a:pt x="846257" y="779197"/>
                    <a:pt x="800369" y="779197"/>
                  </a:cubicBezTo>
                  <a:lnTo>
                    <a:pt x="83088" y="779197"/>
                  </a:lnTo>
                  <a:cubicBezTo>
                    <a:pt x="37200" y="779197"/>
                    <a:pt x="0" y="741997"/>
                    <a:pt x="0" y="696108"/>
                  </a:cubicBezTo>
                  <a:lnTo>
                    <a:pt x="0" y="83088"/>
                  </a:lnTo>
                  <a:cubicBezTo>
                    <a:pt x="0" y="37200"/>
                    <a:pt x="37200" y="0"/>
                    <a:pt x="83088" y="0"/>
                  </a:cubicBezTo>
                  <a:close/>
                </a:path>
              </a:pathLst>
            </a:custGeom>
            <a:solidFill>
              <a:srgbClr val="F1F1F1"/>
            </a:solidFill>
            <a:ln w="19050" cap="rnd">
              <a:solidFill>
                <a:srgbClr val="000000"/>
              </a:solidFill>
              <a:prstDash val="solid"/>
              <a:round/>
            </a:ln>
          </p:spPr>
        </p:sp>
        <p:sp>
          <p:nvSpPr>
            <p:cNvPr name="TextBox 19" id="19"/>
            <p:cNvSpPr txBox="true"/>
            <p:nvPr/>
          </p:nvSpPr>
          <p:spPr>
            <a:xfrm>
              <a:off x="0" y="-38100"/>
              <a:ext cx="883457" cy="817297"/>
            </a:xfrm>
            <a:prstGeom prst="rect">
              <a:avLst/>
            </a:prstGeom>
          </p:spPr>
          <p:txBody>
            <a:bodyPr anchor="ctr" rtlCol="false" tIns="50800" lIns="50800" bIns="50800" rIns="50800"/>
            <a:lstStyle/>
            <a:p>
              <a:pPr algn="ctr">
                <a:lnSpc>
                  <a:spcPts val="2116"/>
                </a:lnSpc>
              </a:pPr>
            </a:p>
          </p:txBody>
        </p:sp>
      </p:grpSp>
      <p:grpSp>
        <p:nvGrpSpPr>
          <p:cNvPr name="Group 20" id="20"/>
          <p:cNvGrpSpPr/>
          <p:nvPr/>
        </p:nvGrpSpPr>
        <p:grpSpPr>
          <a:xfrm rot="0">
            <a:off x="3908627" y="5750468"/>
            <a:ext cx="3355624" cy="2958512"/>
            <a:chOff x="0" y="0"/>
            <a:chExt cx="883786" cy="779197"/>
          </a:xfrm>
        </p:grpSpPr>
        <p:sp>
          <p:nvSpPr>
            <p:cNvPr name="Freeform 21" id="21"/>
            <p:cNvSpPr/>
            <p:nvPr/>
          </p:nvSpPr>
          <p:spPr>
            <a:xfrm flipH="false" flipV="false" rot="0">
              <a:off x="0" y="0"/>
              <a:ext cx="883786" cy="779197"/>
            </a:xfrm>
            <a:custGeom>
              <a:avLst/>
              <a:gdLst/>
              <a:ahLst/>
              <a:cxnLst/>
              <a:rect r="r" b="b" t="t" l="l"/>
              <a:pathLst>
                <a:path h="779197" w="883786">
                  <a:moveTo>
                    <a:pt x="83057" y="0"/>
                  </a:moveTo>
                  <a:lnTo>
                    <a:pt x="800728" y="0"/>
                  </a:lnTo>
                  <a:cubicBezTo>
                    <a:pt x="846600" y="0"/>
                    <a:pt x="883786" y="37186"/>
                    <a:pt x="883786" y="83057"/>
                  </a:cubicBezTo>
                  <a:lnTo>
                    <a:pt x="883786" y="696139"/>
                  </a:lnTo>
                  <a:cubicBezTo>
                    <a:pt x="883786" y="718168"/>
                    <a:pt x="875035" y="739293"/>
                    <a:pt x="859459" y="754870"/>
                  </a:cubicBezTo>
                  <a:cubicBezTo>
                    <a:pt x="843883" y="770446"/>
                    <a:pt x="822757" y="779197"/>
                    <a:pt x="800728" y="779197"/>
                  </a:cubicBezTo>
                  <a:lnTo>
                    <a:pt x="83057" y="779197"/>
                  </a:lnTo>
                  <a:cubicBezTo>
                    <a:pt x="61029" y="779197"/>
                    <a:pt x="39903" y="770446"/>
                    <a:pt x="24327" y="754870"/>
                  </a:cubicBezTo>
                  <a:cubicBezTo>
                    <a:pt x="8751" y="739293"/>
                    <a:pt x="0" y="718168"/>
                    <a:pt x="0" y="696139"/>
                  </a:cubicBezTo>
                  <a:lnTo>
                    <a:pt x="0" y="83057"/>
                  </a:lnTo>
                  <a:cubicBezTo>
                    <a:pt x="0" y="37186"/>
                    <a:pt x="37186" y="0"/>
                    <a:pt x="83057" y="0"/>
                  </a:cubicBezTo>
                  <a:close/>
                </a:path>
              </a:pathLst>
            </a:custGeom>
            <a:solidFill>
              <a:srgbClr val="F1F1F1"/>
            </a:solidFill>
            <a:ln w="19050" cap="rnd">
              <a:solidFill>
                <a:srgbClr val="000000"/>
              </a:solidFill>
              <a:prstDash val="solid"/>
              <a:round/>
            </a:ln>
          </p:spPr>
        </p:sp>
        <p:sp>
          <p:nvSpPr>
            <p:cNvPr name="TextBox 22" id="22"/>
            <p:cNvSpPr txBox="true"/>
            <p:nvPr/>
          </p:nvSpPr>
          <p:spPr>
            <a:xfrm>
              <a:off x="0" y="-38100"/>
              <a:ext cx="883786" cy="817297"/>
            </a:xfrm>
            <a:prstGeom prst="rect">
              <a:avLst/>
            </a:prstGeom>
          </p:spPr>
          <p:txBody>
            <a:bodyPr anchor="ctr" rtlCol="false" tIns="50800" lIns="50800" bIns="50800" rIns="50800"/>
            <a:lstStyle/>
            <a:p>
              <a:pPr algn="ctr">
                <a:lnSpc>
                  <a:spcPts val="2116"/>
                </a:lnSpc>
              </a:pPr>
            </a:p>
          </p:txBody>
        </p:sp>
      </p:grpSp>
      <p:grpSp>
        <p:nvGrpSpPr>
          <p:cNvPr name="Group 23" id="23"/>
          <p:cNvGrpSpPr/>
          <p:nvPr/>
        </p:nvGrpSpPr>
        <p:grpSpPr>
          <a:xfrm rot="0">
            <a:off x="7578577" y="5750468"/>
            <a:ext cx="3247992" cy="2958512"/>
            <a:chOff x="0" y="0"/>
            <a:chExt cx="855438" cy="779197"/>
          </a:xfrm>
        </p:grpSpPr>
        <p:sp>
          <p:nvSpPr>
            <p:cNvPr name="Freeform 24" id="24"/>
            <p:cNvSpPr/>
            <p:nvPr/>
          </p:nvSpPr>
          <p:spPr>
            <a:xfrm flipH="false" flipV="false" rot="0">
              <a:off x="0" y="0"/>
              <a:ext cx="855438" cy="779197"/>
            </a:xfrm>
            <a:custGeom>
              <a:avLst/>
              <a:gdLst/>
              <a:ahLst/>
              <a:cxnLst/>
              <a:rect r="r" b="b" t="t" l="l"/>
              <a:pathLst>
                <a:path h="779197" w="855438">
                  <a:moveTo>
                    <a:pt x="85810" y="0"/>
                  </a:moveTo>
                  <a:lnTo>
                    <a:pt x="769629" y="0"/>
                  </a:lnTo>
                  <a:cubicBezTo>
                    <a:pt x="817020" y="0"/>
                    <a:pt x="855438" y="38418"/>
                    <a:pt x="855438" y="85810"/>
                  </a:cubicBezTo>
                  <a:lnTo>
                    <a:pt x="855438" y="693387"/>
                  </a:lnTo>
                  <a:cubicBezTo>
                    <a:pt x="855438" y="740778"/>
                    <a:pt x="817020" y="779197"/>
                    <a:pt x="769629" y="779197"/>
                  </a:cubicBezTo>
                  <a:lnTo>
                    <a:pt x="85810" y="779197"/>
                  </a:lnTo>
                  <a:cubicBezTo>
                    <a:pt x="38418" y="779197"/>
                    <a:pt x="0" y="740778"/>
                    <a:pt x="0" y="693387"/>
                  </a:cubicBezTo>
                  <a:lnTo>
                    <a:pt x="0" y="85810"/>
                  </a:lnTo>
                  <a:cubicBezTo>
                    <a:pt x="0" y="38418"/>
                    <a:pt x="38418" y="0"/>
                    <a:pt x="85810" y="0"/>
                  </a:cubicBezTo>
                  <a:close/>
                </a:path>
              </a:pathLst>
            </a:custGeom>
            <a:solidFill>
              <a:srgbClr val="F1F1F1"/>
            </a:solidFill>
            <a:ln w="19050" cap="rnd">
              <a:solidFill>
                <a:srgbClr val="000000"/>
              </a:solidFill>
              <a:prstDash val="solid"/>
              <a:round/>
            </a:ln>
          </p:spPr>
        </p:sp>
        <p:sp>
          <p:nvSpPr>
            <p:cNvPr name="TextBox 25" id="25"/>
            <p:cNvSpPr txBox="true"/>
            <p:nvPr/>
          </p:nvSpPr>
          <p:spPr>
            <a:xfrm>
              <a:off x="0" y="-38100"/>
              <a:ext cx="855438" cy="817297"/>
            </a:xfrm>
            <a:prstGeom prst="rect">
              <a:avLst/>
            </a:prstGeom>
          </p:spPr>
          <p:txBody>
            <a:bodyPr anchor="ctr" rtlCol="false" tIns="50800" lIns="50800" bIns="50800" rIns="50800"/>
            <a:lstStyle/>
            <a:p>
              <a:pPr algn="ctr">
                <a:lnSpc>
                  <a:spcPts val="2116"/>
                </a:lnSpc>
              </a:pPr>
            </a:p>
          </p:txBody>
        </p:sp>
      </p:grpSp>
      <p:grpSp>
        <p:nvGrpSpPr>
          <p:cNvPr name="Group 26" id="26"/>
          <p:cNvGrpSpPr/>
          <p:nvPr/>
        </p:nvGrpSpPr>
        <p:grpSpPr>
          <a:xfrm rot="0">
            <a:off x="11140894" y="5750468"/>
            <a:ext cx="3358107" cy="2958512"/>
            <a:chOff x="0" y="0"/>
            <a:chExt cx="884440" cy="779197"/>
          </a:xfrm>
        </p:grpSpPr>
        <p:sp>
          <p:nvSpPr>
            <p:cNvPr name="Freeform 27" id="27"/>
            <p:cNvSpPr/>
            <p:nvPr/>
          </p:nvSpPr>
          <p:spPr>
            <a:xfrm flipH="false" flipV="false" rot="0">
              <a:off x="0" y="0"/>
              <a:ext cx="884440" cy="779197"/>
            </a:xfrm>
            <a:custGeom>
              <a:avLst/>
              <a:gdLst/>
              <a:ahLst/>
              <a:cxnLst/>
              <a:rect r="r" b="b" t="t" l="l"/>
              <a:pathLst>
                <a:path h="779197" w="884440">
                  <a:moveTo>
                    <a:pt x="82996" y="0"/>
                  </a:moveTo>
                  <a:lnTo>
                    <a:pt x="801444" y="0"/>
                  </a:lnTo>
                  <a:cubicBezTo>
                    <a:pt x="847281" y="0"/>
                    <a:pt x="884440" y="37159"/>
                    <a:pt x="884440" y="82996"/>
                  </a:cubicBezTo>
                  <a:lnTo>
                    <a:pt x="884440" y="696201"/>
                  </a:lnTo>
                  <a:cubicBezTo>
                    <a:pt x="884440" y="742038"/>
                    <a:pt x="847281" y="779197"/>
                    <a:pt x="801444" y="779197"/>
                  </a:cubicBezTo>
                  <a:lnTo>
                    <a:pt x="82996" y="779197"/>
                  </a:lnTo>
                  <a:cubicBezTo>
                    <a:pt x="37159" y="779197"/>
                    <a:pt x="0" y="742038"/>
                    <a:pt x="0" y="696201"/>
                  </a:cubicBezTo>
                  <a:lnTo>
                    <a:pt x="0" y="82996"/>
                  </a:lnTo>
                  <a:cubicBezTo>
                    <a:pt x="0" y="37159"/>
                    <a:pt x="37159" y="0"/>
                    <a:pt x="82996" y="0"/>
                  </a:cubicBezTo>
                  <a:close/>
                </a:path>
              </a:pathLst>
            </a:custGeom>
            <a:solidFill>
              <a:srgbClr val="F1F1F1"/>
            </a:solidFill>
            <a:ln w="19050" cap="rnd">
              <a:solidFill>
                <a:srgbClr val="000000"/>
              </a:solidFill>
              <a:prstDash val="solid"/>
              <a:round/>
            </a:ln>
          </p:spPr>
        </p:sp>
        <p:sp>
          <p:nvSpPr>
            <p:cNvPr name="TextBox 28" id="28"/>
            <p:cNvSpPr txBox="true"/>
            <p:nvPr/>
          </p:nvSpPr>
          <p:spPr>
            <a:xfrm>
              <a:off x="0" y="-38100"/>
              <a:ext cx="884440" cy="817297"/>
            </a:xfrm>
            <a:prstGeom prst="rect">
              <a:avLst/>
            </a:prstGeom>
          </p:spPr>
          <p:txBody>
            <a:bodyPr anchor="ctr" rtlCol="false" tIns="50800" lIns="50800" bIns="50800" rIns="50800"/>
            <a:lstStyle/>
            <a:p>
              <a:pPr algn="ctr">
                <a:lnSpc>
                  <a:spcPts val="2116"/>
                </a:lnSpc>
              </a:pPr>
            </a:p>
          </p:txBody>
        </p:sp>
      </p:grpSp>
      <p:grpSp>
        <p:nvGrpSpPr>
          <p:cNvPr name="Group 29" id="29"/>
          <p:cNvGrpSpPr/>
          <p:nvPr/>
        </p:nvGrpSpPr>
        <p:grpSpPr>
          <a:xfrm rot="0">
            <a:off x="14813325" y="5750468"/>
            <a:ext cx="3358107" cy="2958512"/>
            <a:chOff x="0" y="0"/>
            <a:chExt cx="884440" cy="779197"/>
          </a:xfrm>
        </p:grpSpPr>
        <p:sp>
          <p:nvSpPr>
            <p:cNvPr name="Freeform 30" id="30"/>
            <p:cNvSpPr/>
            <p:nvPr/>
          </p:nvSpPr>
          <p:spPr>
            <a:xfrm flipH="false" flipV="false" rot="0">
              <a:off x="0" y="0"/>
              <a:ext cx="884440" cy="779197"/>
            </a:xfrm>
            <a:custGeom>
              <a:avLst/>
              <a:gdLst/>
              <a:ahLst/>
              <a:cxnLst/>
              <a:rect r="r" b="b" t="t" l="l"/>
              <a:pathLst>
                <a:path h="779197" w="884440">
                  <a:moveTo>
                    <a:pt x="82996" y="0"/>
                  </a:moveTo>
                  <a:lnTo>
                    <a:pt x="801444" y="0"/>
                  </a:lnTo>
                  <a:cubicBezTo>
                    <a:pt x="847281" y="0"/>
                    <a:pt x="884440" y="37159"/>
                    <a:pt x="884440" y="82996"/>
                  </a:cubicBezTo>
                  <a:lnTo>
                    <a:pt x="884440" y="696201"/>
                  </a:lnTo>
                  <a:cubicBezTo>
                    <a:pt x="884440" y="742038"/>
                    <a:pt x="847281" y="779197"/>
                    <a:pt x="801444" y="779197"/>
                  </a:cubicBezTo>
                  <a:lnTo>
                    <a:pt x="82996" y="779197"/>
                  </a:lnTo>
                  <a:cubicBezTo>
                    <a:pt x="37159" y="779197"/>
                    <a:pt x="0" y="742038"/>
                    <a:pt x="0" y="696201"/>
                  </a:cubicBezTo>
                  <a:lnTo>
                    <a:pt x="0" y="82996"/>
                  </a:lnTo>
                  <a:cubicBezTo>
                    <a:pt x="0" y="37159"/>
                    <a:pt x="37159" y="0"/>
                    <a:pt x="82996" y="0"/>
                  </a:cubicBezTo>
                  <a:close/>
                </a:path>
              </a:pathLst>
            </a:custGeom>
            <a:solidFill>
              <a:srgbClr val="F1F1F1"/>
            </a:solidFill>
            <a:ln w="19050" cap="rnd">
              <a:solidFill>
                <a:srgbClr val="000000"/>
              </a:solidFill>
              <a:prstDash val="solid"/>
              <a:round/>
            </a:ln>
          </p:spPr>
        </p:sp>
        <p:sp>
          <p:nvSpPr>
            <p:cNvPr name="TextBox 31" id="31"/>
            <p:cNvSpPr txBox="true"/>
            <p:nvPr/>
          </p:nvSpPr>
          <p:spPr>
            <a:xfrm>
              <a:off x="0" y="-38100"/>
              <a:ext cx="884440" cy="817297"/>
            </a:xfrm>
            <a:prstGeom prst="rect">
              <a:avLst/>
            </a:prstGeom>
          </p:spPr>
          <p:txBody>
            <a:bodyPr anchor="ctr" rtlCol="false" tIns="50800" lIns="50800" bIns="50800" rIns="50800"/>
            <a:lstStyle/>
            <a:p>
              <a:pPr algn="ctr">
                <a:lnSpc>
                  <a:spcPts val="2116"/>
                </a:lnSpc>
              </a:pPr>
            </a:p>
          </p:txBody>
        </p:sp>
      </p:grpSp>
      <p:sp>
        <p:nvSpPr>
          <p:cNvPr name="Freeform 32" id="3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14965039" y="650109"/>
            <a:ext cx="3103693" cy="2477890"/>
          </a:xfrm>
          <a:custGeom>
            <a:avLst/>
            <a:gdLst/>
            <a:ahLst/>
            <a:cxnLst/>
            <a:rect r="r" b="b" t="t" l="l"/>
            <a:pathLst>
              <a:path h="2477890" w="3103693">
                <a:moveTo>
                  <a:pt x="0" y="0"/>
                </a:moveTo>
                <a:lnTo>
                  <a:pt x="3103693" y="0"/>
                </a:lnTo>
                <a:lnTo>
                  <a:pt x="3103693" y="2477890"/>
                </a:lnTo>
                <a:lnTo>
                  <a:pt x="0" y="2477890"/>
                </a:lnTo>
                <a:lnTo>
                  <a:pt x="0" y="0"/>
                </a:lnTo>
                <a:close/>
              </a:path>
            </a:pathLst>
          </a:custGeom>
          <a:blipFill>
            <a:blip r:embed="rId4"/>
            <a:stretch>
              <a:fillRect l="0" t="-11008" r="0" b="-14246"/>
            </a:stretch>
          </a:blipFill>
        </p:spPr>
      </p:sp>
      <p:sp>
        <p:nvSpPr>
          <p:cNvPr name="Freeform 34" id="34"/>
          <p:cNvSpPr/>
          <p:nvPr/>
        </p:nvSpPr>
        <p:spPr>
          <a:xfrm flipH="false" flipV="false" rot="0">
            <a:off x="7702402" y="1171045"/>
            <a:ext cx="2998961" cy="1578413"/>
          </a:xfrm>
          <a:custGeom>
            <a:avLst/>
            <a:gdLst/>
            <a:ahLst/>
            <a:cxnLst/>
            <a:rect r="r" b="b" t="t" l="l"/>
            <a:pathLst>
              <a:path h="1578413" w="2998961">
                <a:moveTo>
                  <a:pt x="0" y="0"/>
                </a:moveTo>
                <a:lnTo>
                  <a:pt x="2998960" y="0"/>
                </a:lnTo>
                <a:lnTo>
                  <a:pt x="2998960" y="1578413"/>
                </a:lnTo>
                <a:lnTo>
                  <a:pt x="0" y="1578413"/>
                </a:lnTo>
                <a:lnTo>
                  <a:pt x="0" y="0"/>
                </a:lnTo>
                <a:close/>
              </a:path>
            </a:pathLst>
          </a:custGeom>
          <a:blipFill>
            <a:blip r:embed="rId5"/>
            <a:stretch>
              <a:fillRect l="0" t="-53180" r="0" b="-36817"/>
            </a:stretch>
          </a:blipFill>
        </p:spPr>
      </p:sp>
      <p:sp>
        <p:nvSpPr>
          <p:cNvPr name="Freeform 35" id="35"/>
          <p:cNvSpPr/>
          <p:nvPr/>
        </p:nvSpPr>
        <p:spPr>
          <a:xfrm flipH="false" flipV="false" rot="0">
            <a:off x="4035278" y="561660"/>
            <a:ext cx="3102323" cy="2679279"/>
          </a:xfrm>
          <a:custGeom>
            <a:avLst/>
            <a:gdLst/>
            <a:ahLst/>
            <a:cxnLst/>
            <a:rect r="r" b="b" t="t" l="l"/>
            <a:pathLst>
              <a:path h="2679279" w="3102323">
                <a:moveTo>
                  <a:pt x="0" y="0"/>
                </a:moveTo>
                <a:lnTo>
                  <a:pt x="3102323" y="0"/>
                </a:lnTo>
                <a:lnTo>
                  <a:pt x="3102323" y="2679279"/>
                </a:lnTo>
                <a:lnTo>
                  <a:pt x="0" y="2679279"/>
                </a:lnTo>
                <a:lnTo>
                  <a:pt x="0" y="0"/>
                </a:lnTo>
                <a:close/>
              </a:path>
            </a:pathLst>
          </a:custGeom>
          <a:blipFill>
            <a:blip r:embed="rId6"/>
            <a:stretch>
              <a:fillRect l="0" t="0" r="0" b="0"/>
            </a:stretch>
          </a:blipFill>
        </p:spPr>
      </p:sp>
      <p:sp>
        <p:nvSpPr>
          <p:cNvPr name="Freeform 36" id="36"/>
          <p:cNvSpPr/>
          <p:nvPr/>
        </p:nvSpPr>
        <p:spPr>
          <a:xfrm flipH="false" flipV="false" rot="0">
            <a:off x="4097828" y="5848263"/>
            <a:ext cx="2952938" cy="2749924"/>
          </a:xfrm>
          <a:custGeom>
            <a:avLst/>
            <a:gdLst/>
            <a:ahLst/>
            <a:cxnLst/>
            <a:rect r="r" b="b" t="t" l="l"/>
            <a:pathLst>
              <a:path h="2749924" w="2952938">
                <a:moveTo>
                  <a:pt x="0" y="0"/>
                </a:moveTo>
                <a:lnTo>
                  <a:pt x="2952939" y="0"/>
                </a:lnTo>
                <a:lnTo>
                  <a:pt x="2952939" y="2749924"/>
                </a:lnTo>
                <a:lnTo>
                  <a:pt x="0" y="2749924"/>
                </a:lnTo>
                <a:lnTo>
                  <a:pt x="0" y="0"/>
                </a:lnTo>
                <a:close/>
              </a:path>
            </a:pathLst>
          </a:custGeom>
          <a:blipFill>
            <a:blip r:embed="rId7"/>
            <a:stretch>
              <a:fillRect l="0" t="0" r="0" b="0"/>
            </a:stretch>
          </a:blipFill>
        </p:spPr>
      </p:sp>
      <p:sp>
        <p:nvSpPr>
          <p:cNvPr name="Freeform 37" id="37"/>
          <p:cNvSpPr/>
          <p:nvPr/>
        </p:nvSpPr>
        <p:spPr>
          <a:xfrm flipH="false" flipV="false" rot="0">
            <a:off x="329380" y="6432462"/>
            <a:ext cx="3160561" cy="1235323"/>
          </a:xfrm>
          <a:custGeom>
            <a:avLst/>
            <a:gdLst/>
            <a:ahLst/>
            <a:cxnLst/>
            <a:rect r="r" b="b" t="t" l="l"/>
            <a:pathLst>
              <a:path h="1235323" w="3160561">
                <a:moveTo>
                  <a:pt x="0" y="0"/>
                </a:moveTo>
                <a:lnTo>
                  <a:pt x="3160561" y="0"/>
                </a:lnTo>
                <a:lnTo>
                  <a:pt x="3160561" y="1235322"/>
                </a:lnTo>
                <a:lnTo>
                  <a:pt x="0" y="1235322"/>
                </a:lnTo>
                <a:lnTo>
                  <a:pt x="0" y="0"/>
                </a:lnTo>
                <a:close/>
              </a:path>
            </a:pathLst>
          </a:custGeom>
          <a:blipFill>
            <a:blip r:embed="rId8"/>
            <a:stretch>
              <a:fillRect l="-2830" t="0" r="-3302" b="0"/>
            </a:stretch>
          </a:blipFill>
        </p:spPr>
      </p:sp>
      <p:sp>
        <p:nvSpPr>
          <p:cNvPr name="Freeform 38" id="38"/>
          <p:cNvSpPr/>
          <p:nvPr/>
        </p:nvSpPr>
        <p:spPr>
          <a:xfrm flipH="false" flipV="false" rot="0">
            <a:off x="15141924" y="5854762"/>
            <a:ext cx="2749924" cy="2749924"/>
          </a:xfrm>
          <a:custGeom>
            <a:avLst/>
            <a:gdLst/>
            <a:ahLst/>
            <a:cxnLst/>
            <a:rect r="r" b="b" t="t" l="l"/>
            <a:pathLst>
              <a:path h="2749924" w="2749924">
                <a:moveTo>
                  <a:pt x="0" y="0"/>
                </a:moveTo>
                <a:lnTo>
                  <a:pt x="2749924" y="0"/>
                </a:lnTo>
                <a:lnTo>
                  <a:pt x="2749924" y="2749924"/>
                </a:lnTo>
                <a:lnTo>
                  <a:pt x="0" y="2749924"/>
                </a:lnTo>
                <a:lnTo>
                  <a:pt x="0" y="0"/>
                </a:lnTo>
                <a:close/>
              </a:path>
            </a:pathLst>
          </a:custGeom>
          <a:blipFill>
            <a:blip r:embed="rId9"/>
            <a:stretch>
              <a:fillRect l="0" t="0" r="0" b="0"/>
            </a:stretch>
          </a:blipFill>
        </p:spPr>
      </p:sp>
      <p:sp>
        <p:nvSpPr>
          <p:cNvPr name="Freeform 39" id="39"/>
          <p:cNvSpPr/>
          <p:nvPr/>
        </p:nvSpPr>
        <p:spPr>
          <a:xfrm flipH="false" flipV="false" rot="0">
            <a:off x="11245669" y="6574110"/>
            <a:ext cx="3176694" cy="1298230"/>
          </a:xfrm>
          <a:custGeom>
            <a:avLst/>
            <a:gdLst/>
            <a:ahLst/>
            <a:cxnLst/>
            <a:rect r="r" b="b" t="t" l="l"/>
            <a:pathLst>
              <a:path h="1298230" w="3176694">
                <a:moveTo>
                  <a:pt x="0" y="0"/>
                </a:moveTo>
                <a:lnTo>
                  <a:pt x="3176694" y="0"/>
                </a:lnTo>
                <a:lnTo>
                  <a:pt x="3176694" y="1298230"/>
                </a:lnTo>
                <a:lnTo>
                  <a:pt x="0" y="1298230"/>
                </a:lnTo>
                <a:lnTo>
                  <a:pt x="0" y="0"/>
                </a:lnTo>
                <a:close/>
              </a:path>
            </a:pathLst>
          </a:custGeom>
          <a:blipFill>
            <a:blip r:embed="rId10"/>
            <a:stretch>
              <a:fillRect l="0" t="-41410" r="0" b="-21923"/>
            </a:stretch>
          </a:blipFill>
        </p:spPr>
      </p:sp>
      <p:sp>
        <p:nvSpPr>
          <p:cNvPr name="Freeform 40" id="40"/>
          <p:cNvSpPr/>
          <p:nvPr/>
        </p:nvSpPr>
        <p:spPr>
          <a:xfrm flipH="false" flipV="false" rot="0">
            <a:off x="11564051" y="485729"/>
            <a:ext cx="2511793" cy="2831141"/>
          </a:xfrm>
          <a:custGeom>
            <a:avLst/>
            <a:gdLst/>
            <a:ahLst/>
            <a:cxnLst/>
            <a:rect r="r" b="b" t="t" l="l"/>
            <a:pathLst>
              <a:path h="2831141" w="2511793">
                <a:moveTo>
                  <a:pt x="0" y="0"/>
                </a:moveTo>
                <a:lnTo>
                  <a:pt x="2511792" y="0"/>
                </a:lnTo>
                <a:lnTo>
                  <a:pt x="2511792" y="2831141"/>
                </a:lnTo>
                <a:lnTo>
                  <a:pt x="0" y="2831141"/>
                </a:lnTo>
                <a:lnTo>
                  <a:pt x="0" y="0"/>
                </a:lnTo>
                <a:close/>
              </a:path>
            </a:pathLst>
          </a:custGeom>
          <a:blipFill>
            <a:blip r:embed="rId11"/>
            <a:stretch>
              <a:fillRect l="-50757" t="-36391" r="-56039" b="-47078"/>
            </a:stretch>
          </a:blipFill>
        </p:spPr>
      </p:sp>
      <p:sp>
        <p:nvSpPr>
          <p:cNvPr name="Freeform 41" id="41"/>
          <p:cNvSpPr/>
          <p:nvPr/>
        </p:nvSpPr>
        <p:spPr>
          <a:xfrm flipH="false" flipV="false" rot="0">
            <a:off x="336834" y="659957"/>
            <a:ext cx="3160561" cy="2458194"/>
          </a:xfrm>
          <a:custGeom>
            <a:avLst/>
            <a:gdLst/>
            <a:ahLst/>
            <a:cxnLst/>
            <a:rect r="r" b="b" t="t" l="l"/>
            <a:pathLst>
              <a:path h="2458194" w="3160561">
                <a:moveTo>
                  <a:pt x="0" y="0"/>
                </a:moveTo>
                <a:lnTo>
                  <a:pt x="3160561" y="0"/>
                </a:lnTo>
                <a:lnTo>
                  <a:pt x="3160561" y="2458194"/>
                </a:lnTo>
                <a:lnTo>
                  <a:pt x="0" y="2458194"/>
                </a:lnTo>
                <a:lnTo>
                  <a:pt x="0" y="0"/>
                </a:lnTo>
                <a:close/>
              </a:path>
            </a:pathLst>
          </a:custGeom>
          <a:blipFill>
            <a:blip r:embed="rId12"/>
            <a:stretch>
              <a:fillRect l="-11501" t="-28167" r="-11227" b="-29628"/>
            </a:stretch>
          </a:blipFill>
        </p:spPr>
      </p:sp>
      <p:sp>
        <p:nvSpPr>
          <p:cNvPr name="Freeform 42" id="42"/>
          <p:cNvSpPr/>
          <p:nvPr/>
        </p:nvSpPr>
        <p:spPr>
          <a:xfrm flipH="false" flipV="false" rot="0">
            <a:off x="7777328" y="6041545"/>
            <a:ext cx="2924034" cy="2376359"/>
          </a:xfrm>
          <a:custGeom>
            <a:avLst/>
            <a:gdLst/>
            <a:ahLst/>
            <a:cxnLst/>
            <a:rect r="r" b="b" t="t" l="l"/>
            <a:pathLst>
              <a:path h="2376359" w="2924034">
                <a:moveTo>
                  <a:pt x="0" y="0"/>
                </a:moveTo>
                <a:lnTo>
                  <a:pt x="2924034" y="0"/>
                </a:lnTo>
                <a:lnTo>
                  <a:pt x="2924034" y="2376359"/>
                </a:lnTo>
                <a:lnTo>
                  <a:pt x="0" y="2376359"/>
                </a:lnTo>
                <a:lnTo>
                  <a:pt x="0" y="0"/>
                </a:lnTo>
                <a:close/>
              </a:path>
            </a:pathLst>
          </a:custGeom>
          <a:blipFill>
            <a:blip r:embed="rId13"/>
            <a:stretch>
              <a:fillRect l="-1447" t="-15623" r="-1447" b="-10986"/>
            </a:stretch>
          </a:blipFill>
        </p:spPr>
      </p:sp>
      <p:sp>
        <p:nvSpPr>
          <p:cNvPr name="TextBox 43" id="43"/>
          <p:cNvSpPr txBox="true"/>
          <p:nvPr/>
        </p:nvSpPr>
        <p:spPr>
          <a:xfrm rot="0">
            <a:off x="501349" y="3520437"/>
            <a:ext cx="2560629" cy="336550"/>
          </a:xfrm>
          <a:prstGeom prst="rect">
            <a:avLst/>
          </a:prstGeom>
        </p:spPr>
        <p:txBody>
          <a:bodyPr anchor="t" rtlCol="false" tIns="0" lIns="0" bIns="0" rIns="0">
            <a:spAutoFit/>
          </a:bodyPr>
          <a:lstStyle/>
          <a:p>
            <a:pPr algn="ctr">
              <a:lnSpc>
                <a:spcPts val="2525"/>
              </a:lnSpc>
            </a:pPr>
            <a:r>
              <a:rPr lang="en-US" sz="2500" spc="250">
                <a:solidFill>
                  <a:srgbClr val="211F1C"/>
                </a:solidFill>
                <a:latin typeface="DM Sans"/>
              </a:rPr>
              <a:t>PROPELLER</a:t>
            </a:r>
          </a:p>
        </p:txBody>
      </p:sp>
      <p:sp>
        <p:nvSpPr>
          <p:cNvPr name="TextBox 44" id="44"/>
          <p:cNvSpPr txBox="true"/>
          <p:nvPr/>
        </p:nvSpPr>
        <p:spPr>
          <a:xfrm rot="0">
            <a:off x="4170147" y="3520437"/>
            <a:ext cx="2561582" cy="650875"/>
          </a:xfrm>
          <a:prstGeom prst="rect">
            <a:avLst/>
          </a:prstGeom>
        </p:spPr>
        <p:txBody>
          <a:bodyPr anchor="t" rtlCol="false" tIns="0" lIns="0" bIns="0" rIns="0">
            <a:spAutoFit/>
          </a:bodyPr>
          <a:lstStyle/>
          <a:p>
            <a:pPr algn="ctr">
              <a:lnSpc>
                <a:spcPts val="2525"/>
              </a:lnSpc>
            </a:pPr>
            <a:r>
              <a:rPr lang="en-US" sz="2500" spc="250">
                <a:solidFill>
                  <a:srgbClr val="211F1C"/>
                </a:solidFill>
                <a:latin typeface="DM Sans"/>
              </a:rPr>
              <a:t>GRIPPER MECHANISM</a:t>
            </a:r>
          </a:p>
        </p:txBody>
      </p:sp>
      <p:sp>
        <p:nvSpPr>
          <p:cNvPr name="TextBox 45" id="45"/>
          <p:cNvSpPr txBox="true"/>
          <p:nvPr/>
        </p:nvSpPr>
        <p:spPr>
          <a:xfrm rot="0">
            <a:off x="7831708" y="3520437"/>
            <a:ext cx="2479419" cy="336550"/>
          </a:xfrm>
          <a:prstGeom prst="rect">
            <a:avLst/>
          </a:prstGeom>
        </p:spPr>
        <p:txBody>
          <a:bodyPr anchor="t" rtlCol="false" tIns="0" lIns="0" bIns="0" rIns="0">
            <a:spAutoFit/>
          </a:bodyPr>
          <a:lstStyle/>
          <a:p>
            <a:pPr algn="ctr">
              <a:lnSpc>
                <a:spcPts val="2525"/>
              </a:lnSpc>
            </a:pPr>
            <a:r>
              <a:rPr lang="en-US" sz="2500" spc="250">
                <a:solidFill>
                  <a:srgbClr val="211F1C"/>
                </a:solidFill>
                <a:latin typeface="DM Sans"/>
              </a:rPr>
              <a:t>CHASIS</a:t>
            </a:r>
          </a:p>
        </p:txBody>
      </p:sp>
      <p:sp>
        <p:nvSpPr>
          <p:cNvPr name="TextBox 46" id="46"/>
          <p:cNvSpPr txBox="true"/>
          <p:nvPr/>
        </p:nvSpPr>
        <p:spPr>
          <a:xfrm rot="0">
            <a:off x="11402606" y="3520437"/>
            <a:ext cx="2563477" cy="650875"/>
          </a:xfrm>
          <a:prstGeom prst="rect">
            <a:avLst/>
          </a:prstGeom>
        </p:spPr>
        <p:txBody>
          <a:bodyPr anchor="t" rtlCol="false" tIns="0" lIns="0" bIns="0" rIns="0">
            <a:spAutoFit/>
          </a:bodyPr>
          <a:lstStyle/>
          <a:p>
            <a:pPr algn="ctr">
              <a:lnSpc>
                <a:spcPts val="2525"/>
              </a:lnSpc>
            </a:pPr>
            <a:r>
              <a:rPr lang="en-US" sz="2500" spc="250">
                <a:solidFill>
                  <a:srgbClr val="211F1C"/>
                </a:solidFill>
                <a:latin typeface="DM Sans"/>
              </a:rPr>
              <a:t>PIXY2 CAMERA</a:t>
            </a:r>
          </a:p>
        </p:txBody>
      </p:sp>
      <p:sp>
        <p:nvSpPr>
          <p:cNvPr name="TextBox 47" id="47"/>
          <p:cNvSpPr txBox="true"/>
          <p:nvPr/>
        </p:nvSpPr>
        <p:spPr>
          <a:xfrm rot="0">
            <a:off x="15075038" y="3520437"/>
            <a:ext cx="2563477" cy="336550"/>
          </a:xfrm>
          <a:prstGeom prst="rect">
            <a:avLst/>
          </a:prstGeom>
        </p:spPr>
        <p:txBody>
          <a:bodyPr anchor="t" rtlCol="false" tIns="0" lIns="0" bIns="0" rIns="0">
            <a:spAutoFit/>
          </a:bodyPr>
          <a:lstStyle/>
          <a:p>
            <a:pPr algn="ctr">
              <a:lnSpc>
                <a:spcPts val="2525"/>
              </a:lnSpc>
            </a:pPr>
            <a:r>
              <a:rPr lang="en-US" sz="2500" spc="250">
                <a:solidFill>
                  <a:srgbClr val="211F1C"/>
                </a:solidFill>
                <a:latin typeface="DM Sans"/>
              </a:rPr>
              <a:t>DC MOTORS</a:t>
            </a:r>
          </a:p>
        </p:txBody>
      </p:sp>
      <p:sp>
        <p:nvSpPr>
          <p:cNvPr name="TextBox 48" id="48"/>
          <p:cNvSpPr txBox="true"/>
          <p:nvPr/>
        </p:nvSpPr>
        <p:spPr>
          <a:xfrm rot="0">
            <a:off x="501349" y="8861108"/>
            <a:ext cx="2560629" cy="650875"/>
          </a:xfrm>
          <a:prstGeom prst="rect">
            <a:avLst/>
          </a:prstGeom>
        </p:spPr>
        <p:txBody>
          <a:bodyPr anchor="t" rtlCol="false" tIns="0" lIns="0" bIns="0" rIns="0">
            <a:spAutoFit/>
          </a:bodyPr>
          <a:lstStyle/>
          <a:p>
            <a:pPr algn="ctr">
              <a:lnSpc>
                <a:spcPts val="2525"/>
              </a:lnSpc>
            </a:pPr>
            <a:r>
              <a:rPr lang="en-US" sz="2500" spc="250">
                <a:solidFill>
                  <a:srgbClr val="211F1C"/>
                </a:solidFill>
                <a:latin typeface="DM Sans"/>
              </a:rPr>
              <a:t>QTR 8RC SENSOR</a:t>
            </a:r>
            <a:r>
              <a:rPr lang="en-US" sz="2500" spc="250">
                <a:solidFill>
                  <a:srgbClr val="211F1C"/>
                </a:solidFill>
                <a:latin typeface="DM Sans"/>
              </a:rPr>
              <a:t> </a:t>
            </a:r>
          </a:p>
        </p:txBody>
      </p:sp>
      <p:sp>
        <p:nvSpPr>
          <p:cNvPr name="TextBox 49" id="49"/>
          <p:cNvSpPr txBox="true"/>
          <p:nvPr/>
        </p:nvSpPr>
        <p:spPr>
          <a:xfrm rot="0">
            <a:off x="4170147" y="8861108"/>
            <a:ext cx="2561582" cy="650875"/>
          </a:xfrm>
          <a:prstGeom prst="rect">
            <a:avLst/>
          </a:prstGeom>
        </p:spPr>
        <p:txBody>
          <a:bodyPr anchor="t" rtlCol="false" tIns="0" lIns="0" bIns="0" rIns="0">
            <a:spAutoFit/>
          </a:bodyPr>
          <a:lstStyle/>
          <a:p>
            <a:pPr algn="ctr">
              <a:lnSpc>
                <a:spcPts val="2525"/>
              </a:lnSpc>
            </a:pPr>
            <a:r>
              <a:rPr lang="en-US" sz="2500" spc="250">
                <a:solidFill>
                  <a:srgbClr val="211F1C"/>
                </a:solidFill>
                <a:latin typeface="DM Sans"/>
              </a:rPr>
              <a:t>L298 MOTOR DRIVER</a:t>
            </a:r>
          </a:p>
        </p:txBody>
      </p:sp>
      <p:sp>
        <p:nvSpPr>
          <p:cNvPr name="TextBox 50" id="50"/>
          <p:cNvSpPr txBox="true"/>
          <p:nvPr/>
        </p:nvSpPr>
        <p:spPr>
          <a:xfrm rot="0">
            <a:off x="7831708" y="8861108"/>
            <a:ext cx="2479419" cy="650875"/>
          </a:xfrm>
          <a:prstGeom prst="rect">
            <a:avLst/>
          </a:prstGeom>
        </p:spPr>
        <p:txBody>
          <a:bodyPr anchor="t" rtlCol="false" tIns="0" lIns="0" bIns="0" rIns="0">
            <a:spAutoFit/>
          </a:bodyPr>
          <a:lstStyle/>
          <a:p>
            <a:pPr algn="ctr">
              <a:lnSpc>
                <a:spcPts val="2525"/>
              </a:lnSpc>
            </a:pPr>
            <a:r>
              <a:rPr lang="en-US" sz="2500" spc="250">
                <a:solidFill>
                  <a:srgbClr val="211F1C"/>
                </a:solidFill>
                <a:latin typeface="DM Sans"/>
              </a:rPr>
              <a:t>LI ION BATTERY</a:t>
            </a:r>
          </a:p>
        </p:txBody>
      </p:sp>
      <p:sp>
        <p:nvSpPr>
          <p:cNvPr name="TextBox 51" id="51"/>
          <p:cNvSpPr txBox="true"/>
          <p:nvPr/>
        </p:nvSpPr>
        <p:spPr>
          <a:xfrm rot="0">
            <a:off x="11402606" y="8861108"/>
            <a:ext cx="2563477" cy="650875"/>
          </a:xfrm>
          <a:prstGeom prst="rect">
            <a:avLst/>
          </a:prstGeom>
        </p:spPr>
        <p:txBody>
          <a:bodyPr anchor="t" rtlCol="false" tIns="0" lIns="0" bIns="0" rIns="0">
            <a:spAutoFit/>
          </a:bodyPr>
          <a:lstStyle/>
          <a:p>
            <a:pPr algn="ctr">
              <a:lnSpc>
                <a:spcPts val="2525"/>
              </a:lnSpc>
            </a:pPr>
            <a:r>
              <a:rPr lang="en-US" sz="2500" spc="250">
                <a:solidFill>
                  <a:srgbClr val="211F1C"/>
                </a:solidFill>
                <a:latin typeface="DM Sans"/>
              </a:rPr>
              <a:t>CONNECTING WIRES</a:t>
            </a:r>
          </a:p>
        </p:txBody>
      </p:sp>
      <p:sp>
        <p:nvSpPr>
          <p:cNvPr name="TextBox 52" id="52"/>
          <p:cNvSpPr txBox="true"/>
          <p:nvPr/>
        </p:nvSpPr>
        <p:spPr>
          <a:xfrm rot="0">
            <a:off x="15061458" y="8861380"/>
            <a:ext cx="2563477" cy="650875"/>
          </a:xfrm>
          <a:prstGeom prst="rect">
            <a:avLst/>
          </a:prstGeom>
        </p:spPr>
        <p:txBody>
          <a:bodyPr anchor="t" rtlCol="false" tIns="0" lIns="0" bIns="0" rIns="0">
            <a:spAutoFit/>
          </a:bodyPr>
          <a:lstStyle/>
          <a:p>
            <a:pPr algn="ctr">
              <a:lnSpc>
                <a:spcPts val="2525"/>
              </a:lnSpc>
            </a:pPr>
            <a:r>
              <a:rPr lang="en-US" sz="2500" spc="250">
                <a:solidFill>
                  <a:srgbClr val="211F1C"/>
                </a:solidFill>
                <a:latin typeface="DM Sans"/>
              </a:rPr>
              <a:t>SERVO MOTOR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805330" y="5951208"/>
            <a:ext cx="2348893" cy="989645"/>
            <a:chOff x="0" y="0"/>
            <a:chExt cx="618638" cy="260647"/>
          </a:xfrm>
        </p:grpSpPr>
        <p:sp>
          <p:nvSpPr>
            <p:cNvPr name="Freeform 4" id="4"/>
            <p:cNvSpPr/>
            <p:nvPr/>
          </p:nvSpPr>
          <p:spPr>
            <a:xfrm flipH="false" flipV="false" rot="0">
              <a:off x="0" y="0"/>
              <a:ext cx="618638" cy="260647"/>
            </a:xfrm>
            <a:custGeom>
              <a:avLst/>
              <a:gdLst/>
              <a:ahLst/>
              <a:cxnLst/>
              <a:rect r="r" b="b" t="t" l="l"/>
              <a:pathLst>
                <a:path h="260647" w="618638">
                  <a:moveTo>
                    <a:pt x="118656" y="0"/>
                  </a:moveTo>
                  <a:lnTo>
                    <a:pt x="499983" y="0"/>
                  </a:lnTo>
                  <a:cubicBezTo>
                    <a:pt x="531452" y="0"/>
                    <a:pt x="561633" y="12501"/>
                    <a:pt x="583885" y="34753"/>
                  </a:cubicBezTo>
                  <a:cubicBezTo>
                    <a:pt x="606137" y="57006"/>
                    <a:pt x="618638" y="87186"/>
                    <a:pt x="618638" y="118656"/>
                  </a:cubicBezTo>
                  <a:lnTo>
                    <a:pt x="618638" y="141992"/>
                  </a:lnTo>
                  <a:cubicBezTo>
                    <a:pt x="618638" y="173461"/>
                    <a:pt x="606137" y="203642"/>
                    <a:pt x="583885" y="225894"/>
                  </a:cubicBezTo>
                  <a:cubicBezTo>
                    <a:pt x="561633" y="248146"/>
                    <a:pt x="531452" y="260647"/>
                    <a:pt x="499983" y="260647"/>
                  </a:cubicBezTo>
                  <a:lnTo>
                    <a:pt x="118656" y="260647"/>
                  </a:lnTo>
                  <a:cubicBezTo>
                    <a:pt x="87186" y="260647"/>
                    <a:pt x="57006" y="248146"/>
                    <a:pt x="34753" y="225894"/>
                  </a:cubicBezTo>
                  <a:cubicBezTo>
                    <a:pt x="12501" y="203642"/>
                    <a:pt x="0" y="173461"/>
                    <a:pt x="0" y="141992"/>
                  </a:cubicBezTo>
                  <a:lnTo>
                    <a:pt x="0" y="118656"/>
                  </a:lnTo>
                  <a:cubicBezTo>
                    <a:pt x="0" y="87186"/>
                    <a:pt x="12501" y="57006"/>
                    <a:pt x="34753" y="34753"/>
                  </a:cubicBezTo>
                  <a:cubicBezTo>
                    <a:pt x="57006" y="12501"/>
                    <a:pt x="87186" y="0"/>
                    <a:pt x="118656" y="0"/>
                  </a:cubicBezTo>
                  <a:close/>
                </a:path>
              </a:pathLst>
            </a:custGeom>
            <a:solidFill>
              <a:srgbClr val="F1F1F1"/>
            </a:solidFill>
            <a:ln w="19050" cap="rnd">
              <a:solidFill>
                <a:srgbClr val="000000"/>
              </a:solidFill>
              <a:prstDash val="solid"/>
              <a:round/>
            </a:ln>
          </p:spPr>
        </p:sp>
        <p:sp>
          <p:nvSpPr>
            <p:cNvPr name="TextBox 5" id="5"/>
            <p:cNvSpPr txBox="true"/>
            <p:nvPr/>
          </p:nvSpPr>
          <p:spPr>
            <a:xfrm>
              <a:off x="0" y="-38100"/>
              <a:ext cx="618638" cy="298747"/>
            </a:xfrm>
            <a:prstGeom prst="rect">
              <a:avLst/>
            </a:prstGeom>
          </p:spPr>
          <p:txBody>
            <a:bodyPr anchor="ctr" rtlCol="false" tIns="50800" lIns="50800" bIns="50800" rIns="50800"/>
            <a:lstStyle/>
            <a:p>
              <a:pPr algn="ctr">
                <a:lnSpc>
                  <a:spcPts val="2116"/>
                </a:lnSpc>
              </a:pPr>
            </a:p>
          </p:txBody>
        </p:sp>
      </p:grpSp>
      <p:grpSp>
        <p:nvGrpSpPr>
          <p:cNvPr name="Group 6" id="6"/>
          <p:cNvGrpSpPr/>
          <p:nvPr/>
        </p:nvGrpSpPr>
        <p:grpSpPr>
          <a:xfrm rot="0">
            <a:off x="6332439" y="5908345"/>
            <a:ext cx="2607967" cy="1049336"/>
            <a:chOff x="0" y="0"/>
            <a:chExt cx="686872" cy="276368"/>
          </a:xfrm>
        </p:grpSpPr>
        <p:sp>
          <p:nvSpPr>
            <p:cNvPr name="Freeform 7" id="7"/>
            <p:cNvSpPr/>
            <p:nvPr/>
          </p:nvSpPr>
          <p:spPr>
            <a:xfrm flipH="false" flipV="false" rot="0">
              <a:off x="0" y="0"/>
              <a:ext cx="686872" cy="276368"/>
            </a:xfrm>
            <a:custGeom>
              <a:avLst/>
              <a:gdLst/>
              <a:ahLst/>
              <a:cxnLst/>
              <a:rect r="r" b="b" t="t" l="l"/>
              <a:pathLst>
                <a:path h="276368" w="686872">
                  <a:moveTo>
                    <a:pt x="106868" y="0"/>
                  </a:moveTo>
                  <a:lnTo>
                    <a:pt x="580004" y="0"/>
                  </a:lnTo>
                  <a:cubicBezTo>
                    <a:pt x="608347" y="0"/>
                    <a:pt x="635529" y="11259"/>
                    <a:pt x="655571" y="31301"/>
                  </a:cubicBezTo>
                  <a:cubicBezTo>
                    <a:pt x="675613" y="51343"/>
                    <a:pt x="686872" y="78525"/>
                    <a:pt x="686872" y="106868"/>
                  </a:cubicBezTo>
                  <a:lnTo>
                    <a:pt x="686872" y="169500"/>
                  </a:lnTo>
                  <a:cubicBezTo>
                    <a:pt x="686872" y="197843"/>
                    <a:pt x="675613" y="225026"/>
                    <a:pt x="655571" y="245067"/>
                  </a:cubicBezTo>
                  <a:cubicBezTo>
                    <a:pt x="635529" y="265109"/>
                    <a:pt x="608347" y="276368"/>
                    <a:pt x="580004" y="276368"/>
                  </a:cubicBezTo>
                  <a:lnTo>
                    <a:pt x="106868" y="276368"/>
                  </a:lnTo>
                  <a:cubicBezTo>
                    <a:pt x="78525" y="276368"/>
                    <a:pt x="51343" y="265109"/>
                    <a:pt x="31301" y="245067"/>
                  </a:cubicBezTo>
                  <a:cubicBezTo>
                    <a:pt x="11259" y="225026"/>
                    <a:pt x="0" y="197843"/>
                    <a:pt x="0" y="169500"/>
                  </a:cubicBezTo>
                  <a:lnTo>
                    <a:pt x="0" y="106868"/>
                  </a:lnTo>
                  <a:cubicBezTo>
                    <a:pt x="0" y="78525"/>
                    <a:pt x="11259" y="51343"/>
                    <a:pt x="31301" y="31301"/>
                  </a:cubicBezTo>
                  <a:cubicBezTo>
                    <a:pt x="51343" y="11259"/>
                    <a:pt x="78525" y="0"/>
                    <a:pt x="106868"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686872" cy="314468"/>
            </a:xfrm>
            <a:prstGeom prst="rect">
              <a:avLst/>
            </a:prstGeom>
          </p:spPr>
          <p:txBody>
            <a:bodyPr anchor="ctr" rtlCol="false" tIns="50800" lIns="50800" bIns="50800" rIns="50800"/>
            <a:lstStyle/>
            <a:p>
              <a:pPr algn="ctr">
                <a:lnSpc>
                  <a:spcPts val="2116"/>
                </a:lnSpc>
              </a:pPr>
            </a:p>
          </p:txBody>
        </p:sp>
      </p:grpSp>
      <p:grpSp>
        <p:nvGrpSpPr>
          <p:cNvPr name="Group 9" id="9"/>
          <p:cNvGrpSpPr/>
          <p:nvPr/>
        </p:nvGrpSpPr>
        <p:grpSpPr>
          <a:xfrm rot="0">
            <a:off x="14730032" y="5859131"/>
            <a:ext cx="2519107" cy="1051876"/>
            <a:chOff x="0" y="0"/>
            <a:chExt cx="663469" cy="277037"/>
          </a:xfrm>
        </p:grpSpPr>
        <p:sp>
          <p:nvSpPr>
            <p:cNvPr name="Freeform 10" id="10"/>
            <p:cNvSpPr/>
            <p:nvPr/>
          </p:nvSpPr>
          <p:spPr>
            <a:xfrm flipH="false" flipV="false" rot="0">
              <a:off x="0" y="0"/>
              <a:ext cx="663469" cy="277037"/>
            </a:xfrm>
            <a:custGeom>
              <a:avLst/>
              <a:gdLst/>
              <a:ahLst/>
              <a:cxnLst/>
              <a:rect r="r" b="b" t="t" l="l"/>
              <a:pathLst>
                <a:path h="277037" w="663469">
                  <a:moveTo>
                    <a:pt x="110638" y="0"/>
                  </a:moveTo>
                  <a:lnTo>
                    <a:pt x="552831" y="0"/>
                  </a:lnTo>
                  <a:cubicBezTo>
                    <a:pt x="582174" y="0"/>
                    <a:pt x="610315" y="11656"/>
                    <a:pt x="631063" y="32405"/>
                  </a:cubicBezTo>
                  <a:cubicBezTo>
                    <a:pt x="651812" y="53154"/>
                    <a:pt x="663469" y="81295"/>
                    <a:pt x="663469" y="110638"/>
                  </a:cubicBezTo>
                  <a:lnTo>
                    <a:pt x="663469" y="166399"/>
                  </a:lnTo>
                  <a:cubicBezTo>
                    <a:pt x="663469" y="227503"/>
                    <a:pt x="613934" y="277037"/>
                    <a:pt x="552831" y="277037"/>
                  </a:cubicBezTo>
                  <a:lnTo>
                    <a:pt x="110638" y="277037"/>
                  </a:lnTo>
                  <a:cubicBezTo>
                    <a:pt x="81295" y="277037"/>
                    <a:pt x="53154" y="265381"/>
                    <a:pt x="32405" y="244632"/>
                  </a:cubicBezTo>
                  <a:cubicBezTo>
                    <a:pt x="11656" y="223884"/>
                    <a:pt x="0" y="195742"/>
                    <a:pt x="0" y="166399"/>
                  </a:cubicBezTo>
                  <a:lnTo>
                    <a:pt x="0" y="110638"/>
                  </a:lnTo>
                  <a:cubicBezTo>
                    <a:pt x="0" y="81295"/>
                    <a:pt x="11656" y="53154"/>
                    <a:pt x="32405" y="32405"/>
                  </a:cubicBezTo>
                  <a:cubicBezTo>
                    <a:pt x="53154" y="11656"/>
                    <a:pt x="81295" y="0"/>
                    <a:pt x="110638" y="0"/>
                  </a:cubicBezTo>
                  <a:close/>
                </a:path>
              </a:pathLst>
            </a:custGeom>
            <a:solidFill>
              <a:srgbClr val="F1F1F1"/>
            </a:solidFill>
            <a:ln w="19050" cap="rnd">
              <a:solidFill>
                <a:srgbClr val="000000"/>
              </a:solidFill>
              <a:prstDash val="solid"/>
              <a:round/>
            </a:ln>
          </p:spPr>
        </p:sp>
        <p:sp>
          <p:nvSpPr>
            <p:cNvPr name="TextBox 11" id="11"/>
            <p:cNvSpPr txBox="true"/>
            <p:nvPr/>
          </p:nvSpPr>
          <p:spPr>
            <a:xfrm>
              <a:off x="0" y="-38100"/>
              <a:ext cx="663469" cy="315137"/>
            </a:xfrm>
            <a:prstGeom prst="rect">
              <a:avLst/>
            </a:prstGeom>
          </p:spPr>
          <p:txBody>
            <a:bodyPr anchor="ctr" rtlCol="false" tIns="50800" lIns="50800" bIns="50800" rIns="50800"/>
            <a:lstStyle/>
            <a:p>
              <a:pPr algn="ctr">
                <a:lnSpc>
                  <a:spcPts val="2116"/>
                </a:lnSpc>
              </a:pPr>
            </a:p>
          </p:txBody>
        </p:sp>
      </p:grpSp>
      <p:grpSp>
        <p:nvGrpSpPr>
          <p:cNvPr name="Group 12" id="12"/>
          <p:cNvGrpSpPr/>
          <p:nvPr/>
        </p:nvGrpSpPr>
        <p:grpSpPr>
          <a:xfrm rot="0">
            <a:off x="3461201" y="5891517"/>
            <a:ext cx="2536154" cy="1080451"/>
            <a:chOff x="0" y="0"/>
            <a:chExt cx="667958" cy="284563"/>
          </a:xfrm>
        </p:grpSpPr>
        <p:sp>
          <p:nvSpPr>
            <p:cNvPr name="Freeform 13" id="13"/>
            <p:cNvSpPr/>
            <p:nvPr/>
          </p:nvSpPr>
          <p:spPr>
            <a:xfrm flipH="false" flipV="false" rot="0">
              <a:off x="0" y="0"/>
              <a:ext cx="667958" cy="284563"/>
            </a:xfrm>
            <a:custGeom>
              <a:avLst/>
              <a:gdLst/>
              <a:ahLst/>
              <a:cxnLst/>
              <a:rect r="r" b="b" t="t" l="l"/>
              <a:pathLst>
                <a:path h="284563" w="667958">
                  <a:moveTo>
                    <a:pt x="109894" y="0"/>
                  </a:moveTo>
                  <a:lnTo>
                    <a:pt x="558064" y="0"/>
                  </a:lnTo>
                  <a:cubicBezTo>
                    <a:pt x="618757" y="0"/>
                    <a:pt x="667958" y="49201"/>
                    <a:pt x="667958" y="109894"/>
                  </a:cubicBezTo>
                  <a:lnTo>
                    <a:pt x="667958" y="174669"/>
                  </a:lnTo>
                  <a:cubicBezTo>
                    <a:pt x="667958" y="235362"/>
                    <a:pt x="618757" y="284563"/>
                    <a:pt x="558064" y="284563"/>
                  </a:cubicBezTo>
                  <a:lnTo>
                    <a:pt x="109894" y="284563"/>
                  </a:lnTo>
                  <a:cubicBezTo>
                    <a:pt x="49201" y="284563"/>
                    <a:pt x="0" y="235362"/>
                    <a:pt x="0" y="174669"/>
                  </a:cubicBezTo>
                  <a:lnTo>
                    <a:pt x="0" y="109894"/>
                  </a:lnTo>
                  <a:cubicBezTo>
                    <a:pt x="0" y="49201"/>
                    <a:pt x="49201" y="0"/>
                    <a:pt x="109894" y="0"/>
                  </a:cubicBezTo>
                  <a:close/>
                </a:path>
              </a:pathLst>
            </a:custGeom>
            <a:solidFill>
              <a:srgbClr val="F1F1F1"/>
            </a:solidFill>
            <a:ln w="19050" cap="rnd">
              <a:solidFill>
                <a:srgbClr val="000000"/>
              </a:solidFill>
              <a:prstDash val="solid"/>
              <a:round/>
            </a:ln>
          </p:spPr>
        </p:sp>
        <p:sp>
          <p:nvSpPr>
            <p:cNvPr name="TextBox 14" id="14"/>
            <p:cNvSpPr txBox="true"/>
            <p:nvPr/>
          </p:nvSpPr>
          <p:spPr>
            <a:xfrm>
              <a:off x="0" y="-38100"/>
              <a:ext cx="667958" cy="322663"/>
            </a:xfrm>
            <a:prstGeom prst="rect">
              <a:avLst/>
            </a:prstGeom>
          </p:spPr>
          <p:txBody>
            <a:bodyPr anchor="ctr" rtlCol="false" tIns="50800" lIns="50800" bIns="50800" rIns="50800"/>
            <a:lstStyle/>
            <a:p>
              <a:pPr algn="ctr">
                <a:lnSpc>
                  <a:spcPts val="2116"/>
                </a:lnSpc>
              </a:pPr>
            </a:p>
          </p:txBody>
        </p:sp>
      </p:grpSp>
      <p:grpSp>
        <p:nvGrpSpPr>
          <p:cNvPr name="Group 15" id="15"/>
          <p:cNvGrpSpPr/>
          <p:nvPr/>
        </p:nvGrpSpPr>
        <p:grpSpPr>
          <a:xfrm rot="0">
            <a:off x="11799973" y="5877230"/>
            <a:ext cx="2703890" cy="1110297"/>
            <a:chOff x="0" y="0"/>
            <a:chExt cx="712136" cy="292424"/>
          </a:xfrm>
        </p:grpSpPr>
        <p:sp>
          <p:nvSpPr>
            <p:cNvPr name="Freeform 16" id="16"/>
            <p:cNvSpPr/>
            <p:nvPr/>
          </p:nvSpPr>
          <p:spPr>
            <a:xfrm flipH="false" flipV="false" rot="0">
              <a:off x="0" y="0"/>
              <a:ext cx="712136" cy="292424"/>
            </a:xfrm>
            <a:custGeom>
              <a:avLst/>
              <a:gdLst/>
              <a:ahLst/>
              <a:cxnLst/>
              <a:rect r="r" b="b" t="t" l="l"/>
              <a:pathLst>
                <a:path h="292424" w="712136">
                  <a:moveTo>
                    <a:pt x="103077" y="0"/>
                  </a:moveTo>
                  <a:lnTo>
                    <a:pt x="609059" y="0"/>
                  </a:lnTo>
                  <a:cubicBezTo>
                    <a:pt x="636396" y="0"/>
                    <a:pt x="662614" y="10860"/>
                    <a:pt x="681945" y="30191"/>
                  </a:cubicBezTo>
                  <a:cubicBezTo>
                    <a:pt x="701276" y="49521"/>
                    <a:pt x="712136" y="75739"/>
                    <a:pt x="712136" y="103077"/>
                  </a:cubicBezTo>
                  <a:lnTo>
                    <a:pt x="712136" y="189347"/>
                  </a:lnTo>
                  <a:cubicBezTo>
                    <a:pt x="712136" y="216684"/>
                    <a:pt x="701276" y="242903"/>
                    <a:pt x="681945" y="262233"/>
                  </a:cubicBezTo>
                  <a:cubicBezTo>
                    <a:pt x="662614" y="281564"/>
                    <a:pt x="636396" y="292424"/>
                    <a:pt x="609059" y="292424"/>
                  </a:cubicBezTo>
                  <a:lnTo>
                    <a:pt x="103077" y="292424"/>
                  </a:lnTo>
                  <a:cubicBezTo>
                    <a:pt x="75739" y="292424"/>
                    <a:pt x="49521" y="281564"/>
                    <a:pt x="30191" y="262233"/>
                  </a:cubicBezTo>
                  <a:cubicBezTo>
                    <a:pt x="10860" y="242903"/>
                    <a:pt x="0" y="216684"/>
                    <a:pt x="0" y="189347"/>
                  </a:cubicBezTo>
                  <a:lnTo>
                    <a:pt x="0" y="103077"/>
                  </a:lnTo>
                  <a:cubicBezTo>
                    <a:pt x="0" y="75739"/>
                    <a:pt x="10860" y="49521"/>
                    <a:pt x="30191" y="30191"/>
                  </a:cubicBezTo>
                  <a:cubicBezTo>
                    <a:pt x="49521" y="10860"/>
                    <a:pt x="75739" y="0"/>
                    <a:pt x="103077" y="0"/>
                  </a:cubicBezTo>
                  <a:close/>
                </a:path>
              </a:pathLst>
            </a:custGeom>
            <a:solidFill>
              <a:srgbClr val="F1F1F1"/>
            </a:solidFill>
            <a:ln w="19050" cap="rnd">
              <a:solidFill>
                <a:srgbClr val="000000"/>
              </a:solidFill>
              <a:prstDash val="solid"/>
              <a:round/>
            </a:ln>
          </p:spPr>
        </p:sp>
        <p:sp>
          <p:nvSpPr>
            <p:cNvPr name="TextBox 17" id="17"/>
            <p:cNvSpPr txBox="true"/>
            <p:nvPr/>
          </p:nvSpPr>
          <p:spPr>
            <a:xfrm>
              <a:off x="0" y="-38100"/>
              <a:ext cx="712136" cy="330524"/>
            </a:xfrm>
            <a:prstGeom prst="rect">
              <a:avLst/>
            </a:prstGeom>
          </p:spPr>
          <p:txBody>
            <a:bodyPr anchor="ctr" rtlCol="false" tIns="50800" lIns="50800" bIns="50800" rIns="50800"/>
            <a:lstStyle/>
            <a:p>
              <a:pPr algn="ctr">
                <a:lnSpc>
                  <a:spcPts val="2116"/>
                </a:lnSpc>
              </a:pPr>
            </a:p>
          </p:txBody>
        </p:sp>
      </p:grpSp>
      <p:grpSp>
        <p:nvGrpSpPr>
          <p:cNvPr name="Group 18" id="18"/>
          <p:cNvGrpSpPr/>
          <p:nvPr/>
        </p:nvGrpSpPr>
        <p:grpSpPr>
          <a:xfrm rot="0">
            <a:off x="9173186" y="5907075"/>
            <a:ext cx="2448539" cy="1080451"/>
            <a:chOff x="0" y="0"/>
            <a:chExt cx="644883" cy="284563"/>
          </a:xfrm>
        </p:grpSpPr>
        <p:sp>
          <p:nvSpPr>
            <p:cNvPr name="Freeform 19" id="19"/>
            <p:cNvSpPr/>
            <p:nvPr/>
          </p:nvSpPr>
          <p:spPr>
            <a:xfrm flipH="false" flipV="false" rot="0">
              <a:off x="0" y="0"/>
              <a:ext cx="644883" cy="284563"/>
            </a:xfrm>
            <a:custGeom>
              <a:avLst/>
              <a:gdLst/>
              <a:ahLst/>
              <a:cxnLst/>
              <a:rect r="r" b="b" t="t" l="l"/>
              <a:pathLst>
                <a:path h="284563" w="644883">
                  <a:moveTo>
                    <a:pt x="113827" y="0"/>
                  </a:moveTo>
                  <a:lnTo>
                    <a:pt x="531056" y="0"/>
                  </a:lnTo>
                  <a:cubicBezTo>
                    <a:pt x="593921" y="0"/>
                    <a:pt x="644883" y="50962"/>
                    <a:pt x="644883" y="113827"/>
                  </a:cubicBezTo>
                  <a:lnTo>
                    <a:pt x="644883" y="170737"/>
                  </a:lnTo>
                  <a:cubicBezTo>
                    <a:pt x="644883" y="233601"/>
                    <a:pt x="593921" y="284563"/>
                    <a:pt x="531056" y="284563"/>
                  </a:cubicBezTo>
                  <a:lnTo>
                    <a:pt x="113827" y="284563"/>
                  </a:lnTo>
                  <a:cubicBezTo>
                    <a:pt x="50962" y="284563"/>
                    <a:pt x="0" y="233601"/>
                    <a:pt x="0" y="170737"/>
                  </a:cubicBezTo>
                  <a:lnTo>
                    <a:pt x="0" y="113827"/>
                  </a:lnTo>
                  <a:cubicBezTo>
                    <a:pt x="0" y="50962"/>
                    <a:pt x="50962" y="0"/>
                    <a:pt x="113827" y="0"/>
                  </a:cubicBezTo>
                  <a:close/>
                </a:path>
              </a:pathLst>
            </a:custGeom>
            <a:solidFill>
              <a:srgbClr val="F1F1F1"/>
            </a:solidFill>
            <a:ln w="19050" cap="rnd">
              <a:solidFill>
                <a:srgbClr val="000000"/>
              </a:solidFill>
              <a:prstDash val="solid"/>
              <a:round/>
            </a:ln>
          </p:spPr>
        </p:sp>
        <p:sp>
          <p:nvSpPr>
            <p:cNvPr name="TextBox 20" id="20"/>
            <p:cNvSpPr txBox="true"/>
            <p:nvPr/>
          </p:nvSpPr>
          <p:spPr>
            <a:xfrm>
              <a:off x="0" y="-38100"/>
              <a:ext cx="644883" cy="322663"/>
            </a:xfrm>
            <a:prstGeom prst="rect">
              <a:avLst/>
            </a:prstGeom>
          </p:spPr>
          <p:txBody>
            <a:bodyPr anchor="ctr" rtlCol="false" tIns="50800" lIns="50800" bIns="50800" rIns="50800"/>
            <a:lstStyle/>
            <a:p>
              <a:pPr algn="ctr">
                <a:lnSpc>
                  <a:spcPts val="2116"/>
                </a:lnSpc>
              </a:pPr>
            </a:p>
          </p:txBody>
        </p:sp>
      </p:grpSp>
      <p:sp>
        <p:nvSpPr>
          <p:cNvPr name="Freeform 21" id="21"/>
          <p:cNvSpPr/>
          <p:nvPr/>
        </p:nvSpPr>
        <p:spPr>
          <a:xfrm flipH="false" flipV="false" rot="0">
            <a:off x="973324" y="2062975"/>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2035253">
            <a:off x="15445519" y="4817487"/>
            <a:ext cx="7835077" cy="10939025"/>
          </a:xfrm>
          <a:custGeom>
            <a:avLst/>
            <a:gdLst/>
            <a:ahLst/>
            <a:cxnLst/>
            <a:rect r="r" b="b" t="t" l="l"/>
            <a:pathLst>
              <a:path h="10939025" w="7835077">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23" id="23"/>
          <p:cNvSpPr/>
          <p:nvPr/>
        </p:nvSpPr>
        <p:spPr>
          <a:xfrm>
            <a:off x="769549" y="5491117"/>
            <a:ext cx="16764138" cy="0"/>
          </a:xfrm>
          <a:prstGeom prst="line">
            <a:avLst/>
          </a:prstGeom>
          <a:ln cap="flat" w="38100">
            <a:solidFill>
              <a:srgbClr val="000000"/>
            </a:solidFill>
            <a:prstDash val="solid"/>
            <a:headEnd type="none" len="sm" w="sm"/>
            <a:tailEnd type="none" len="sm" w="sm"/>
          </a:ln>
        </p:spPr>
      </p:sp>
      <p:grpSp>
        <p:nvGrpSpPr>
          <p:cNvPr name="Group 24" id="24"/>
          <p:cNvGrpSpPr/>
          <p:nvPr/>
        </p:nvGrpSpPr>
        <p:grpSpPr>
          <a:xfrm rot="0">
            <a:off x="1729236" y="5240576"/>
            <a:ext cx="501082" cy="50108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26" id="26"/>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7" id="27"/>
          <p:cNvSpPr txBox="true"/>
          <p:nvPr/>
        </p:nvSpPr>
        <p:spPr>
          <a:xfrm rot="0">
            <a:off x="958683" y="2481525"/>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28" id="28"/>
          <p:cNvSpPr txBox="true"/>
          <p:nvPr/>
        </p:nvSpPr>
        <p:spPr>
          <a:xfrm rot="0">
            <a:off x="790689" y="5913108"/>
            <a:ext cx="2348893"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LINE TRACKING</a:t>
            </a:r>
          </a:p>
        </p:txBody>
      </p:sp>
      <p:sp>
        <p:nvSpPr>
          <p:cNvPr name="Freeform 29" id="29"/>
          <p:cNvSpPr/>
          <p:nvPr/>
        </p:nvSpPr>
        <p:spPr>
          <a:xfrm flipH="false" flipV="false" rot="0">
            <a:off x="3713342" y="2062975"/>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0" id="30"/>
          <p:cNvGrpSpPr/>
          <p:nvPr/>
        </p:nvGrpSpPr>
        <p:grpSpPr>
          <a:xfrm rot="0">
            <a:off x="4467827" y="5240576"/>
            <a:ext cx="501082" cy="50108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32" id="3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3" id="33"/>
          <p:cNvSpPr txBox="true"/>
          <p:nvPr/>
        </p:nvSpPr>
        <p:spPr>
          <a:xfrm rot="0">
            <a:off x="3713342" y="2481525"/>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Freeform 34" id="34"/>
          <p:cNvSpPr/>
          <p:nvPr/>
        </p:nvSpPr>
        <p:spPr>
          <a:xfrm flipH="false" flipV="false" rot="0">
            <a:off x="6491677" y="2062975"/>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5" id="35"/>
          <p:cNvGrpSpPr/>
          <p:nvPr/>
        </p:nvGrpSpPr>
        <p:grpSpPr>
          <a:xfrm rot="0">
            <a:off x="7254909" y="5240576"/>
            <a:ext cx="501082" cy="50108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37" id="3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8" id="38"/>
          <p:cNvSpPr txBox="true"/>
          <p:nvPr/>
        </p:nvSpPr>
        <p:spPr>
          <a:xfrm rot="0">
            <a:off x="6491677" y="2481525"/>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39" id="39"/>
          <p:cNvSpPr/>
          <p:nvPr/>
        </p:nvSpPr>
        <p:spPr>
          <a:xfrm flipH="false" flipV="false" rot="0">
            <a:off x="9280088" y="2045751"/>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0" id="40"/>
          <p:cNvGrpSpPr/>
          <p:nvPr/>
        </p:nvGrpSpPr>
        <p:grpSpPr>
          <a:xfrm rot="0">
            <a:off x="10044649" y="5226289"/>
            <a:ext cx="501082" cy="50108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42" id="4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43" id="43"/>
          <p:cNvSpPr txBox="true"/>
          <p:nvPr/>
        </p:nvSpPr>
        <p:spPr>
          <a:xfrm rot="0">
            <a:off x="9280088" y="2464301"/>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04</a:t>
            </a:r>
          </a:p>
        </p:txBody>
      </p:sp>
      <p:sp>
        <p:nvSpPr>
          <p:cNvPr name="TextBox 44" id="44"/>
          <p:cNvSpPr txBox="true"/>
          <p:nvPr/>
        </p:nvSpPr>
        <p:spPr>
          <a:xfrm rot="0">
            <a:off x="3372198" y="5913108"/>
            <a:ext cx="2709833"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OBJECT DETECTION</a:t>
            </a:r>
          </a:p>
        </p:txBody>
      </p:sp>
      <p:sp>
        <p:nvSpPr>
          <p:cNvPr name="TextBox 45" id="45"/>
          <p:cNvSpPr txBox="true"/>
          <p:nvPr/>
        </p:nvSpPr>
        <p:spPr>
          <a:xfrm rot="0">
            <a:off x="6281506" y="5867705"/>
            <a:ext cx="2709833"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SELF ALIGNMENT</a:t>
            </a:r>
          </a:p>
        </p:txBody>
      </p:sp>
      <p:sp>
        <p:nvSpPr>
          <p:cNvPr name="TextBox 46" id="46"/>
          <p:cNvSpPr txBox="true"/>
          <p:nvPr/>
        </p:nvSpPr>
        <p:spPr>
          <a:xfrm rot="0">
            <a:off x="9054768" y="5911838"/>
            <a:ext cx="2709833"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COLOUR DETECTION</a:t>
            </a:r>
          </a:p>
        </p:txBody>
      </p:sp>
      <p:sp>
        <p:nvSpPr>
          <p:cNvPr name="Freeform 47" id="47"/>
          <p:cNvSpPr/>
          <p:nvPr/>
        </p:nvSpPr>
        <p:spPr>
          <a:xfrm flipH="false" flipV="false" rot="-10799999">
            <a:off x="-2729621" y="-7074240"/>
            <a:ext cx="7344728" cy="10254420"/>
          </a:xfrm>
          <a:custGeom>
            <a:avLst/>
            <a:gdLst/>
            <a:ahLst/>
            <a:cxnLst/>
            <a:rect r="r" b="b" t="t" l="l"/>
            <a:pathLst>
              <a:path h="10254420" w="7344728">
                <a:moveTo>
                  <a:pt x="0" y="0"/>
                </a:moveTo>
                <a:lnTo>
                  <a:pt x="7344728" y="0"/>
                </a:lnTo>
                <a:lnTo>
                  <a:pt x="7344728" y="10254420"/>
                </a:lnTo>
                <a:lnTo>
                  <a:pt x="0" y="102544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8" id="48"/>
          <p:cNvSpPr/>
          <p:nvPr/>
        </p:nvSpPr>
        <p:spPr>
          <a:xfrm flipH="false" flipV="false" rot="0">
            <a:off x="12068499" y="2062975"/>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9" id="49"/>
          <p:cNvSpPr txBox="true"/>
          <p:nvPr/>
        </p:nvSpPr>
        <p:spPr>
          <a:xfrm rot="0">
            <a:off x="12068499" y="2319600"/>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05</a:t>
            </a:r>
          </a:p>
        </p:txBody>
      </p:sp>
      <p:sp>
        <p:nvSpPr>
          <p:cNvPr name="Freeform 50" id="50"/>
          <p:cNvSpPr/>
          <p:nvPr/>
        </p:nvSpPr>
        <p:spPr>
          <a:xfrm flipH="false" flipV="false" rot="0">
            <a:off x="14734646" y="2045751"/>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1" id="51"/>
          <p:cNvSpPr txBox="true"/>
          <p:nvPr/>
        </p:nvSpPr>
        <p:spPr>
          <a:xfrm rot="0">
            <a:off x="14734646" y="2340476"/>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06</a:t>
            </a:r>
          </a:p>
        </p:txBody>
      </p:sp>
      <p:grpSp>
        <p:nvGrpSpPr>
          <p:cNvPr name="Group 52" id="52"/>
          <p:cNvGrpSpPr/>
          <p:nvPr/>
        </p:nvGrpSpPr>
        <p:grpSpPr>
          <a:xfrm rot="0">
            <a:off x="12831731" y="5240576"/>
            <a:ext cx="501082" cy="501082"/>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54" id="5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5" id="55"/>
          <p:cNvGrpSpPr/>
          <p:nvPr/>
        </p:nvGrpSpPr>
        <p:grpSpPr>
          <a:xfrm rot="0">
            <a:off x="15497878" y="5240576"/>
            <a:ext cx="501082" cy="501082"/>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57" id="5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58" id="58"/>
          <p:cNvSpPr txBox="true"/>
          <p:nvPr/>
        </p:nvSpPr>
        <p:spPr>
          <a:xfrm rot="0">
            <a:off x="11799973" y="5928666"/>
            <a:ext cx="2709833"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GRIPPER ACTIVATION</a:t>
            </a:r>
          </a:p>
        </p:txBody>
      </p:sp>
      <p:sp>
        <p:nvSpPr>
          <p:cNvPr name="TextBox 59" id="59"/>
          <p:cNvSpPr txBox="true"/>
          <p:nvPr/>
        </p:nvSpPr>
        <p:spPr>
          <a:xfrm rot="0">
            <a:off x="14618265" y="5867705"/>
            <a:ext cx="2709833" cy="999170"/>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OBJECT SORTING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35895" y="-619125"/>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86917" y="-534852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15473" y="-4061721"/>
            <a:ext cx="6709932" cy="6885191"/>
          </a:xfrm>
          <a:custGeom>
            <a:avLst/>
            <a:gdLst/>
            <a:ahLst/>
            <a:cxnLst/>
            <a:rect r="r" b="b" t="t" l="l"/>
            <a:pathLst>
              <a:path h="6885191" w="6709932">
                <a:moveTo>
                  <a:pt x="0" y="0"/>
                </a:moveTo>
                <a:lnTo>
                  <a:pt x="6709931" y="0"/>
                </a:lnTo>
                <a:lnTo>
                  <a:pt x="6709931"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984290" y="3442596"/>
            <a:ext cx="3131577" cy="700356"/>
            <a:chOff x="0" y="0"/>
            <a:chExt cx="749869" cy="167703"/>
          </a:xfrm>
        </p:grpSpPr>
        <p:sp>
          <p:nvSpPr>
            <p:cNvPr name="Freeform 9" id="9"/>
            <p:cNvSpPr/>
            <p:nvPr/>
          </p:nvSpPr>
          <p:spPr>
            <a:xfrm flipH="false" flipV="false" rot="0">
              <a:off x="0" y="0"/>
              <a:ext cx="749869" cy="167703"/>
            </a:xfrm>
            <a:custGeom>
              <a:avLst/>
              <a:gdLst/>
              <a:ahLst/>
              <a:cxnLst/>
              <a:rect r="r" b="b" t="t" l="l"/>
              <a:pathLst>
                <a:path h="167703" w="749869">
                  <a:moveTo>
                    <a:pt x="0" y="0"/>
                  </a:moveTo>
                  <a:lnTo>
                    <a:pt x="749869" y="0"/>
                  </a:lnTo>
                  <a:lnTo>
                    <a:pt x="749869" y="167703"/>
                  </a:lnTo>
                  <a:lnTo>
                    <a:pt x="0" y="167703"/>
                  </a:lnTo>
                  <a:close/>
                </a:path>
              </a:pathLst>
            </a:custGeom>
            <a:solidFill>
              <a:srgbClr val="1A1A1A"/>
            </a:solidFill>
          </p:spPr>
        </p:sp>
        <p:sp>
          <p:nvSpPr>
            <p:cNvPr name="TextBox 10" id="10"/>
            <p:cNvSpPr txBox="true"/>
            <p:nvPr/>
          </p:nvSpPr>
          <p:spPr>
            <a:xfrm>
              <a:off x="0" y="-57150"/>
              <a:ext cx="7498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Internal Working</a:t>
              </a:r>
            </a:p>
          </p:txBody>
        </p:sp>
      </p:grpSp>
      <p:grpSp>
        <p:nvGrpSpPr>
          <p:cNvPr name="Group 11" id="11"/>
          <p:cNvGrpSpPr/>
          <p:nvPr/>
        </p:nvGrpSpPr>
        <p:grpSpPr>
          <a:xfrm rot="0">
            <a:off x="5373924" y="3442596"/>
            <a:ext cx="12549808" cy="2912465"/>
            <a:chOff x="0" y="0"/>
            <a:chExt cx="2423572" cy="562444"/>
          </a:xfrm>
        </p:grpSpPr>
        <p:sp>
          <p:nvSpPr>
            <p:cNvPr name="Freeform 12" id="12"/>
            <p:cNvSpPr/>
            <p:nvPr/>
          </p:nvSpPr>
          <p:spPr>
            <a:xfrm flipH="false" flipV="false" rot="0">
              <a:off x="0" y="0"/>
              <a:ext cx="2423572" cy="562444"/>
            </a:xfrm>
            <a:custGeom>
              <a:avLst/>
              <a:gdLst/>
              <a:ahLst/>
              <a:cxnLst/>
              <a:rect r="r" b="b" t="t" l="l"/>
              <a:pathLst>
                <a:path h="562444" w="2423572">
                  <a:moveTo>
                    <a:pt x="0" y="0"/>
                  </a:moveTo>
                  <a:lnTo>
                    <a:pt x="2423572" y="0"/>
                  </a:lnTo>
                  <a:lnTo>
                    <a:pt x="2423572" y="562444"/>
                  </a:lnTo>
                  <a:lnTo>
                    <a:pt x="0" y="562444"/>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2423572" cy="581494"/>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13486917" y="6703067"/>
            <a:ext cx="4458458" cy="772609"/>
            <a:chOff x="0" y="0"/>
            <a:chExt cx="967757" cy="167703"/>
          </a:xfrm>
        </p:grpSpPr>
        <p:sp>
          <p:nvSpPr>
            <p:cNvPr name="Freeform 15" id="15"/>
            <p:cNvSpPr/>
            <p:nvPr/>
          </p:nvSpPr>
          <p:spPr>
            <a:xfrm flipH="false" flipV="false" rot="0">
              <a:off x="0" y="0"/>
              <a:ext cx="967757" cy="167703"/>
            </a:xfrm>
            <a:custGeom>
              <a:avLst/>
              <a:gdLst/>
              <a:ahLst/>
              <a:cxnLst/>
              <a:rect r="r" b="b" t="t" l="l"/>
              <a:pathLst>
                <a:path h="167703" w="967757">
                  <a:moveTo>
                    <a:pt x="0" y="0"/>
                  </a:moveTo>
                  <a:lnTo>
                    <a:pt x="967757" y="0"/>
                  </a:lnTo>
                  <a:lnTo>
                    <a:pt x="967757" y="167703"/>
                  </a:lnTo>
                  <a:lnTo>
                    <a:pt x="0" y="167703"/>
                  </a:lnTo>
                  <a:close/>
                </a:path>
              </a:pathLst>
            </a:custGeom>
            <a:solidFill>
              <a:srgbClr val="1A1A1A"/>
            </a:solidFill>
          </p:spPr>
        </p:sp>
        <p:sp>
          <p:nvSpPr>
            <p:cNvPr name="TextBox 16" id="16"/>
            <p:cNvSpPr txBox="true"/>
            <p:nvPr/>
          </p:nvSpPr>
          <p:spPr>
            <a:xfrm>
              <a:off x="0" y="-57150"/>
              <a:ext cx="967757"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Training</a:t>
              </a:r>
            </a:p>
          </p:txBody>
        </p:sp>
      </p:grpSp>
      <p:grpSp>
        <p:nvGrpSpPr>
          <p:cNvPr name="Group 17" id="17"/>
          <p:cNvGrpSpPr/>
          <p:nvPr/>
        </p:nvGrpSpPr>
        <p:grpSpPr>
          <a:xfrm rot="0">
            <a:off x="2163000" y="6703067"/>
            <a:ext cx="11078198" cy="3296156"/>
            <a:chOff x="0" y="0"/>
            <a:chExt cx="1937663" cy="576523"/>
          </a:xfrm>
        </p:grpSpPr>
        <p:sp>
          <p:nvSpPr>
            <p:cNvPr name="Freeform 18" id="18"/>
            <p:cNvSpPr/>
            <p:nvPr/>
          </p:nvSpPr>
          <p:spPr>
            <a:xfrm flipH="false" flipV="false" rot="0">
              <a:off x="0" y="0"/>
              <a:ext cx="1937663" cy="576523"/>
            </a:xfrm>
            <a:custGeom>
              <a:avLst/>
              <a:gdLst/>
              <a:ahLst/>
              <a:cxnLst/>
              <a:rect r="r" b="b" t="t" l="l"/>
              <a:pathLst>
                <a:path h="576523" w="1937663">
                  <a:moveTo>
                    <a:pt x="0" y="0"/>
                  </a:moveTo>
                  <a:lnTo>
                    <a:pt x="1937663" y="0"/>
                  </a:lnTo>
                  <a:lnTo>
                    <a:pt x="1937663" y="576523"/>
                  </a:lnTo>
                  <a:lnTo>
                    <a:pt x="0" y="576523"/>
                  </a:lnTo>
                  <a:close/>
                </a:path>
              </a:pathLst>
            </a:custGeom>
            <a:solidFill>
              <a:srgbClr val="000000">
                <a:alpha val="0"/>
              </a:srgbClr>
            </a:solidFill>
            <a:ln w="38100" cap="sq">
              <a:solidFill>
                <a:srgbClr val="000000"/>
              </a:solidFill>
              <a:prstDash val="solid"/>
              <a:miter/>
            </a:ln>
          </p:spPr>
        </p:sp>
        <p:sp>
          <p:nvSpPr>
            <p:cNvPr name="TextBox 19" id="19"/>
            <p:cNvSpPr txBox="true"/>
            <p:nvPr/>
          </p:nvSpPr>
          <p:spPr>
            <a:xfrm>
              <a:off x="0" y="-19050"/>
              <a:ext cx="1937663" cy="595573"/>
            </a:xfrm>
            <a:prstGeom prst="rect">
              <a:avLst/>
            </a:prstGeom>
          </p:spPr>
          <p:txBody>
            <a:bodyPr anchor="ctr" rtlCol="false" tIns="50800" lIns="50800" bIns="50800" rIns="50800"/>
            <a:lstStyle/>
            <a:p>
              <a:pPr algn="ctr">
                <a:lnSpc>
                  <a:spcPts val="2859"/>
                </a:lnSpc>
              </a:pPr>
            </a:p>
          </p:txBody>
        </p:sp>
      </p:grpSp>
      <p:sp>
        <p:nvSpPr>
          <p:cNvPr name="Freeform 20" id="20"/>
          <p:cNvSpPr/>
          <p:nvPr/>
        </p:nvSpPr>
        <p:spPr>
          <a:xfrm flipH="false" flipV="false" rot="0">
            <a:off x="2163000" y="4142951"/>
            <a:ext cx="2767322" cy="2423114"/>
          </a:xfrm>
          <a:custGeom>
            <a:avLst/>
            <a:gdLst/>
            <a:ahLst/>
            <a:cxnLst/>
            <a:rect r="r" b="b" t="t" l="l"/>
            <a:pathLst>
              <a:path h="2423114" w="2767322">
                <a:moveTo>
                  <a:pt x="0" y="0"/>
                </a:moveTo>
                <a:lnTo>
                  <a:pt x="2767321" y="0"/>
                </a:lnTo>
                <a:lnTo>
                  <a:pt x="2767321" y="2423115"/>
                </a:lnTo>
                <a:lnTo>
                  <a:pt x="0" y="2423115"/>
                </a:lnTo>
                <a:lnTo>
                  <a:pt x="0" y="0"/>
                </a:lnTo>
                <a:close/>
              </a:path>
            </a:pathLst>
          </a:custGeom>
          <a:blipFill>
            <a:blip r:embed="rId5"/>
            <a:stretch>
              <a:fillRect l="-6108" t="0" r="-6108" b="0"/>
            </a:stretch>
          </a:blipFill>
        </p:spPr>
      </p:sp>
      <p:sp>
        <p:nvSpPr>
          <p:cNvPr name="Freeform 21" id="21"/>
          <p:cNvSpPr/>
          <p:nvPr/>
        </p:nvSpPr>
        <p:spPr>
          <a:xfrm flipH="false" flipV="false" rot="0">
            <a:off x="13486917" y="7469582"/>
            <a:ext cx="4458458" cy="2333920"/>
          </a:xfrm>
          <a:custGeom>
            <a:avLst/>
            <a:gdLst/>
            <a:ahLst/>
            <a:cxnLst/>
            <a:rect r="r" b="b" t="t" l="l"/>
            <a:pathLst>
              <a:path h="2333920" w="4458458">
                <a:moveTo>
                  <a:pt x="0" y="0"/>
                </a:moveTo>
                <a:lnTo>
                  <a:pt x="4458458" y="0"/>
                </a:lnTo>
                <a:lnTo>
                  <a:pt x="4458458" y="2333921"/>
                </a:lnTo>
                <a:lnTo>
                  <a:pt x="0" y="2333921"/>
                </a:lnTo>
                <a:lnTo>
                  <a:pt x="0" y="0"/>
                </a:lnTo>
                <a:close/>
              </a:path>
            </a:pathLst>
          </a:custGeom>
          <a:blipFill>
            <a:blip r:embed="rId6"/>
            <a:stretch>
              <a:fillRect l="0" t="0" r="0" b="0"/>
            </a:stretch>
          </a:blipFill>
        </p:spPr>
      </p:sp>
      <p:sp>
        <p:nvSpPr>
          <p:cNvPr name="TextBox 22" id="22"/>
          <p:cNvSpPr txBox="true"/>
          <p:nvPr/>
        </p:nvSpPr>
        <p:spPr>
          <a:xfrm rot="0">
            <a:off x="3690980" y="378149"/>
            <a:ext cx="10906040"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PIXY2 </a:t>
            </a:r>
          </a:p>
        </p:txBody>
      </p:sp>
      <p:sp>
        <p:nvSpPr>
          <p:cNvPr name="TextBox 23" id="23"/>
          <p:cNvSpPr txBox="true"/>
          <p:nvPr/>
        </p:nvSpPr>
        <p:spPr>
          <a:xfrm rot="0">
            <a:off x="5373924" y="3591597"/>
            <a:ext cx="12571451" cy="2885694"/>
          </a:xfrm>
          <a:prstGeom prst="rect">
            <a:avLst/>
          </a:prstGeom>
        </p:spPr>
        <p:txBody>
          <a:bodyPr anchor="t" rtlCol="false" tIns="0" lIns="0" bIns="0" rIns="0">
            <a:spAutoFit/>
          </a:bodyPr>
          <a:lstStyle/>
          <a:p>
            <a:pPr marL="453390" indent="-226695" lvl="1">
              <a:lnSpc>
                <a:spcPts val="2897"/>
              </a:lnSpc>
              <a:buFont typeface="Arial"/>
              <a:buChar char="•"/>
            </a:pPr>
            <a:r>
              <a:rPr lang="en-US" sz="2100" spc="205">
                <a:solidFill>
                  <a:srgbClr val="231F20"/>
                </a:solidFill>
                <a:latin typeface="DM Sans"/>
              </a:rPr>
              <a:t>Pixy2 camera continuously captures the image at an frame rate of 60 fps.</a:t>
            </a:r>
          </a:p>
          <a:p>
            <a:pPr marL="453390" indent="-226695" lvl="1">
              <a:lnSpc>
                <a:spcPts val="2897"/>
              </a:lnSpc>
              <a:buFont typeface="Arial"/>
              <a:buChar char="•"/>
            </a:pPr>
            <a:r>
              <a:rPr lang="en-US" sz="2100" spc="205">
                <a:solidFill>
                  <a:srgbClr val="231F20"/>
                </a:solidFill>
                <a:latin typeface="DM Sans"/>
              </a:rPr>
              <a:t>The Pixy2 is equipped with a powerful onboard processor that runs algorithms for detecting and tracking objects.</a:t>
            </a:r>
          </a:p>
          <a:p>
            <a:pPr marL="453390" indent="-226695" lvl="1">
              <a:lnSpc>
                <a:spcPts val="2897"/>
              </a:lnSpc>
              <a:buFont typeface="Arial"/>
              <a:buChar char="•"/>
            </a:pPr>
            <a:r>
              <a:rPr lang="en-US" sz="2100" spc="205">
                <a:solidFill>
                  <a:srgbClr val="231F20"/>
                </a:solidFill>
                <a:latin typeface="DM Sans"/>
              </a:rPr>
              <a:t>With the provided Pixymon software, users can configure the Pixy2 camera for  Object detection based on colour , line tracking mode, video mode and pan tilt mode.</a:t>
            </a:r>
          </a:p>
          <a:p>
            <a:pPr marL="453390" indent="-226695" lvl="1">
              <a:lnSpc>
                <a:spcPts val="2897"/>
              </a:lnSpc>
              <a:buFont typeface="Arial"/>
              <a:buChar char="•"/>
            </a:pPr>
            <a:r>
              <a:rPr lang="en-US" sz="2100" spc="205">
                <a:solidFill>
                  <a:srgbClr val="231F20"/>
                </a:solidFill>
                <a:latin typeface="DM Sans"/>
              </a:rPr>
              <a:t>In this project only one mode is being used which is Object detection mode </a:t>
            </a:r>
          </a:p>
          <a:p>
            <a:pPr>
              <a:lnSpc>
                <a:spcPts val="2897"/>
              </a:lnSpc>
            </a:pPr>
          </a:p>
        </p:txBody>
      </p:sp>
      <p:sp>
        <p:nvSpPr>
          <p:cNvPr name="TextBox 24" id="24"/>
          <p:cNvSpPr txBox="true"/>
          <p:nvPr/>
        </p:nvSpPr>
        <p:spPr>
          <a:xfrm rot="0">
            <a:off x="2163000" y="6792713"/>
            <a:ext cx="11078198" cy="3078764"/>
          </a:xfrm>
          <a:prstGeom prst="rect">
            <a:avLst/>
          </a:prstGeom>
        </p:spPr>
        <p:txBody>
          <a:bodyPr anchor="t" rtlCol="false" tIns="0" lIns="0" bIns="0" rIns="0">
            <a:spAutoFit/>
          </a:bodyPr>
          <a:lstStyle/>
          <a:p>
            <a:pPr marL="429122" indent="-214561" lvl="1">
              <a:lnSpc>
                <a:spcPts val="2742"/>
              </a:lnSpc>
              <a:buFont typeface="Arial"/>
              <a:buChar char="•"/>
            </a:pPr>
            <a:r>
              <a:rPr lang="en-US" sz="1987" spc="194">
                <a:solidFill>
                  <a:srgbClr val="231F20"/>
                </a:solidFill>
                <a:latin typeface="DM Sans"/>
              </a:rPr>
              <a:t>The PixyMon software is employed for selecting distinct signatures and train the camera. </a:t>
            </a:r>
          </a:p>
          <a:p>
            <a:pPr marL="429122" indent="-214561" lvl="1">
              <a:lnSpc>
                <a:spcPts val="2742"/>
              </a:lnSpc>
              <a:buFont typeface="Arial"/>
              <a:buChar char="•"/>
            </a:pPr>
            <a:r>
              <a:rPr lang="en-US" sz="1987" spc="194">
                <a:solidFill>
                  <a:srgbClr val="231F20"/>
                </a:solidFill>
                <a:latin typeface="DM Sans"/>
              </a:rPr>
              <a:t>This process is designed to be repeatable, allowing for the training of numerous objects.</a:t>
            </a:r>
          </a:p>
          <a:p>
            <a:pPr marL="429122" indent="-214561" lvl="1">
              <a:lnSpc>
                <a:spcPts val="2742"/>
              </a:lnSpc>
              <a:buFont typeface="Arial"/>
              <a:buChar char="•"/>
            </a:pPr>
            <a:r>
              <a:rPr lang="en-US" sz="1987" spc="194">
                <a:solidFill>
                  <a:srgbClr val="231F20"/>
                </a:solidFill>
                <a:latin typeface="DM Sans"/>
              </a:rPr>
              <a:t>Once training is complete, the camera's onboard processor plays a crucial role in continuous object detection and tracking.</a:t>
            </a:r>
          </a:p>
          <a:p>
            <a:pPr marL="429122" indent="-214561" lvl="1">
              <a:lnSpc>
                <a:spcPts val="2742"/>
              </a:lnSpc>
              <a:buFont typeface="Arial"/>
              <a:buChar char="•"/>
            </a:pPr>
            <a:r>
              <a:rPr lang="en-US" sz="1987" spc="194">
                <a:solidFill>
                  <a:srgbClr val="231F20"/>
                </a:solidFill>
                <a:latin typeface="DM Sans"/>
              </a:rPr>
              <a:t>Communication between the camera hardware and the Propeller is facilitated through a predefined baud rate, ensuring efficient data exchange using UART (Pin 0 &amp; Pin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7478363" y="2663474"/>
            <a:ext cx="7391452" cy="2480026"/>
          </a:xfrm>
          <a:custGeom>
            <a:avLst/>
            <a:gdLst/>
            <a:ahLst/>
            <a:cxnLst/>
            <a:rect r="r" b="b" t="t" l="l"/>
            <a:pathLst>
              <a:path h="2480026" w="7391452">
                <a:moveTo>
                  <a:pt x="0" y="0"/>
                </a:moveTo>
                <a:lnTo>
                  <a:pt x="7391451" y="0"/>
                </a:lnTo>
                <a:lnTo>
                  <a:pt x="7391451" y="2480026"/>
                </a:lnTo>
                <a:lnTo>
                  <a:pt x="0" y="2480026"/>
                </a:lnTo>
                <a:lnTo>
                  <a:pt x="0" y="0"/>
                </a:lnTo>
                <a:close/>
              </a:path>
            </a:pathLst>
          </a:custGeom>
          <a:blipFill>
            <a:blip r:embed="rId3"/>
            <a:stretch>
              <a:fillRect l="0" t="0" r="0" b="0"/>
            </a:stretch>
          </a:blipFill>
        </p:spPr>
      </p:sp>
      <p:grpSp>
        <p:nvGrpSpPr>
          <p:cNvPr name="Group 4" id="4"/>
          <p:cNvGrpSpPr/>
          <p:nvPr/>
        </p:nvGrpSpPr>
        <p:grpSpPr>
          <a:xfrm rot="0">
            <a:off x="35895" y="-619125"/>
            <a:ext cx="18288000" cy="3086100"/>
            <a:chOff x="0" y="0"/>
            <a:chExt cx="4816593" cy="812800"/>
          </a:xfrm>
        </p:grpSpPr>
        <p:sp>
          <p:nvSpPr>
            <p:cNvPr name="Freeform 5" id="5"/>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6" id="6"/>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13486917" y="-534852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815473" y="-4061721"/>
            <a:ext cx="6709932" cy="6885191"/>
          </a:xfrm>
          <a:custGeom>
            <a:avLst/>
            <a:gdLst/>
            <a:ahLst/>
            <a:cxnLst/>
            <a:rect r="r" b="b" t="t" l="l"/>
            <a:pathLst>
              <a:path h="6885191" w="6709932">
                <a:moveTo>
                  <a:pt x="0" y="0"/>
                </a:moveTo>
                <a:lnTo>
                  <a:pt x="6709931" y="0"/>
                </a:lnTo>
                <a:lnTo>
                  <a:pt x="6709931" y="6885192"/>
                </a:lnTo>
                <a:lnTo>
                  <a:pt x="0" y="6885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478363" y="5591217"/>
            <a:ext cx="7564758" cy="3881741"/>
          </a:xfrm>
          <a:custGeom>
            <a:avLst/>
            <a:gdLst/>
            <a:ahLst/>
            <a:cxnLst/>
            <a:rect r="r" b="b" t="t" l="l"/>
            <a:pathLst>
              <a:path h="3881741" w="7564758">
                <a:moveTo>
                  <a:pt x="0" y="0"/>
                </a:moveTo>
                <a:lnTo>
                  <a:pt x="7564758" y="0"/>
                </a:lnTo>
                <a:lnTo>
                  <a:pt x="7564758" y="3881741"/>
                </a:lnTo>
                <a:lnTo>
                  <a:pt x="0" y="3881741"/>
                </a:lnTo>
                <a:lnTo>
                  <a:pt x="0" y="0"/>
                </a:lnTo>
                <a:close/>
              </a:path>
            </a:pathLst>
          </a:custGeom>
          <a:blipFill>
            <a:blip r:embed="rId6"/>
            <a:stretch>
              <a:fillRect l="0" t="0" r="0" b="0"/>
            </a:stretch>
          </a:blipFill>
        </p:spPr>
      </p:sp>
      <p:sp>
        <p:nvSpPr>
          <p:cNvPr name="Freeform 10" id="10"/>
          <p:cNvSpPr/>
          <p:nvPr/>
        </p:nvSpPr>
        <p:spPr>
          <a:xfrm flipH="false" flipV="false" rot="0">
            <a:off x="35895" y="2466975"/>
            <a:ext cx="7263253" cy="9684338"/>
          </a:xfrm>
          <a:custGeom>
            <a:avLst/>
            <a:gdLst/>
            <a:ahLst/>
            <a:cxnLst/>
            <a:rect r="r" b="b" t="t" l="l"/>
            <a:pathLst>
              <a:path h="9684338" w="7263253">
                <a:moveTo>
                  <a:pt x="0" y="0"/>
                </a:moveTo>
                <a:lnTo>
                  <a:pt x="7263253" y="0"/>
                </a:lnTo>
                <a:lnTo>
                  <a:pt x="7263253" y="9684338"/>
                </a:lnTo>
                <a:lnTo>
                  <a:pt x="0" y="9684338"/>
                </a:lnTo>
                <a:lnTo>
                  <a:pt x="0" y="0"/>
                </a:lnTo>
                <a:close/>
              </a:path>
            </a:pathLst>
          </a:custGeom>
          <a:blipFill>
            <a:blip r:embed="rId7"/>
            <a:stretch>
              <a:fillRect l="0" t="0" r="0" b="0"/>
            </a:stretch>
          </a:blipFill>
        </p:spPr>
      </p:sp>
      <p:sp>
        <p:nvSpPr>
          <p:cNvPr name="TextBox 11" id="11"/>
          <p:cNvSpPr txBox="true"/>
          <p:nvPr/>
        </p:nvSpPr>
        <p:spPr>
          <a:xfrm rot="0">
            <a:off x="2309305" y="416529"/>
            <a:ext cx="12019056" cy="1349947"/>
          </a:xfrm>
          <a:prstGeom prst="rect">
            <a:avLst/>
          </a:prstGeom>
        </p:spPr>
        <p:txBody>
          <a:bodyPr anchor="t" rtlCol="false" tIns="0" lIns="0" bIns="0" rIns="0">
            <a:spAutoFit/>
          </a:bodyPr>
          <a:lstStyle/>
          <a:p>
            <a:pPr algn="ctr">
              <a:lnSpc>
                <a:spcPts val="11082"/>
              </a:lnSpc>
            </a:pPr>
            <a:r>
              <a:rPr lang="en-US" sz="8030" spc="786">
                <a:solidFill>
                  <a:srgbClr val="FFFFFF"/>
                </a:solidFill>
                <a:latin typeface="Oswald Bold"/>
              </a:rPr>
              <a:t>DISTANCE ESTIMATOR </a:t>
            </a:r>
          </a:p>
        </p:txBody>
      </p:sp>
      <p:grpSp>
        <p:nvGrpSpPr>
          <p:cNvPr name="Group 12" id="12"/>
          <p:cNvGrpSpPr/>
          <p:nvPr/>
        </p:nvGrpSpPr>
        <p:grpSpPr>
          <a:xfrm rot="0">
            <a:off x="15043121" y="3192670"/>
            <a:ext cx="3244879" cy="7094330"/>
            <a:chOff x="0" y="0"/>
            <a:chExt cx="1199843" cy="2623236"/>
          </a:xfrm>
        </p:grpSpPr>
        <p:sp>
          <p:nvSpPr>
            <p:cNvPr name="Freeform 13" id="13"/>
            <p:cNvSpPr/>
            <p:nvPr/>
          </p:nvSpPr>
          <p:spPr>
            <a:xfrm flipH="false" flipV="false" rot="0">
              <a:off x="0" y="0"/>
              <a:ext cx="1199843" cy="2623236"/>
            </a:xfrm>
            <a:custGeom>
              <a:avLst/>
              <a:gdLst/>
              <a:ahLst/>
              <a:cxnLst/>
              <a:rect r="r" b="b" t="t" l="l"/>
              <a:pathLst>
                <a:path h="2623236" w="1199843">
                  <a:moveTo>
                    <a:pt x="0" y="0"/>
                  </a:moveTo>
                  <a:lnTo>
                    <a:pt x="1199843" y="0"/>
                  </a:lnTo>
                  <a:lnTo>
                    <a:pt x="1199843" y="2623236"/>
                  </a:lnTo>
                  <a:lnTo>
                    <a:pt x="0" y="2623236"/>
                  </a:lnTo>
                  <a:close/>
                </a:path>
              </a:pathLst>
            </a:custGeom>
            <a:solidFill>
              <a:srgbClr val="EFEFEF"/>
            </a:solidFill>
          </p:spPr>
        </p:sp>
        <p:sp>
          <p:nvSpPr>
            <p:cNvPr name="TextBox 14" id="14"/>
            <p:cNvSpPr txBox="true"/>
            <p:nvPr/>
          </p:nvSpPr>
          <p:spPr>
            <a:xfrm>
              <a:off x="0" y="-19050"/>
              <a:ext cx="1199843" cy="2642286"/>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15043121" y="3465437"/>
            <a:ext cx="3244879" cy="6510696"/>
          </a:xfrm>
          <a:prstGeom prst="rect">
            <a:avLst/>
          </a:prstGeom>
        </p:spPr>
        <p:txBody>
          <a:bodyPr anchor="t" rtlCol="false" tIns="0" lIns="0" bIns="0" rIns="0">
            <a:spAutoFit/>
          </a:bodyPr>
          <a:lstStyle/>
          <a:p>
            <a:pPr marL="434281" indent="-217141" lvl="1">
              <a:lnSpc>
                <a:spcPts val="2775"/>
              </a:lnSpc>
              <a:buFont typeface="Arial"/>
              <a:buChar char="•"/>
            </a:pPr>
            <a:r>
              <a:rPr lang="en-US" sz="2011" spc="197">
                <a:solidFill>
                  <a:srgbClr val="231F20"/>
                </a:solidFill>
                <a:latin typeface="DM Sans"/>
                <a:ea typeface="DM Sans"/>
              </a:rPr>
              <a:t>Pixy2 will detect an object that's as small as 4×1 pixels in the image. This means it can detect a ping-pong ball sized object at 10 feet, aka a 40mm object at 3 meters.</a:t>
            </a:r>
          </a:p>
          <a:p>
            <a:pPr marL="434281" indent="-217141" lvl="1">
              <a:lnSpc>
                <a:spcPts val="2775"/>
              </a:lnSpc>
              <a:buFont typeface="Arial"/>
              <a:buChar char="•"/>
            </a:pPr>
            <a:r>
              <a:rPr lang="en-US" sz="2011" spc="197">
                <a:solidFill>
                  <a:srgbClr val="231F20"/>
                </a:solidFill>
                <a:latin typeface="DM Sans"/>
              </a:rPr>
              <a:t>Regarding minimum focal distance: Pixy2 will focus on objects as close as 5cm / 2 inches away from the lens. Closer than that, they start to get fuzzy.</a:t>
            </a:r>
          </a:p>
        </p:txBody>
      </p:sp>
      <p:grpSp>
        <p:nvGrpSpPr>
          <p:cNvPr name="Group 16" id="16"/>
          <p:cNvGrpSpPr/>
          <p:nvPr/>
        </p:nvGrpSpPr>
        <p:grpSpPr>
          <a:xfrm rot="0">
            <a:off x="15043121" y="2466975"/>
            <a:ext cx="3244879" cy="725695"/>
            <a:chOff x="0" y="0"/>
            <a:chExt cx="749869" cy="167703"/>
          </a:xfrm>
        </p:grpSpPr>
        <p:sp>
          <p:nvSpPr>
            <p:cNvPr name="Freeform 17" id="17"/>
            <p:cNvSpPr/>
            <p:nvPr/>
          </p:nvSpPr>
          <p:spPr>
            <a:xfrm flipH="false" flipV="false" rot="0">
              <a:off x="0" y="0"/>
              <a:ext cx="749869" cy="167703"/>
            </a:xfrm>
            <a:custGeom>
              <a:avLst/>
              <a:gdLst/>
              <a:ahLst/>
              <a:cxnLst/>
              <a:rect r="r" b="b" t="t" l="l"/>
              <a:pathLst>
                <a:path h="167703" w="749869">
                  <a:moveTo>
                    <a:pt x="0" y="0"/>
                  </a:moveTo>
                  <a:lnTo>
                    <a:pt x="749869" y="0"/>
                  </a:lnTo>
                  <a:lnTo>
                    <a:pt x="749869" y="167703"/>
                  </a:lnTo>
                  <a:lnTo>
                    <a:pt x="0" y="167703"/>
                  </a:lnTo>
                  <a:close/>
                </a:path>
              </a:pathLst>
            </a:custGeom>
            <a:solidFill>
              <a:srgbClr val="1A1A1A"/>
            </a:solidFill>
          </p:spPr>
        </p:sp>
        <p:sp>
          <p:nvSpPr>
            <p:cNvPr name="TextBox 18" id="18"/>
            <p:cNvSpPr txBox="true"/>
            <p:nvPr/>
          </p:nvSpPr>
          <p:spPr>
            <a:xfrm>
              <a:off x="0" y="-57150"/>
              <a:ext cx="7498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NOTE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DAGBGLNsScE</dc:identifier>
  <dcterms:modified xsi:type="dcterms:W3CDTF">2011-08-01T06:04:30Z</dcterms:modified>
  <cp:revision>1</cp:revision>
  <dc:title>Grey minimalist business project presentation </dc:title>
</cp:coreProperties>
</file>